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445" r:id="rId2"/>
    <p:sldId id="450" r:id="rId3"/>
    <p:sldId id="270" r:id="rId4"/>
    <p:sldId id="402" r:id="rId5"/>
    <p:sldId id="403" r:id="rId6"/>
    <p:sldId id="300" r:id="rId7"/>
    <p:sldId id="415" r:id="rId8"/>
    <p:sldId id="404" r:id="rId9"/>
    <p:sldId id="417" r:id="rId10"/>
    <p:sldId id="406" r:id="rId11"/>
    <p:sldId id="407" r:id="rId12"/>
    <p:sldId id="408" r:id="rId13"/>
    <p:sldId id="409" r:id="rId14"/>
    <p:sldId id="418" r:id="rId15"/>
    <p:sldId id="414" r:id="rId16"/>
    <p:sldId id="413" r:id="rId17"/>
    <p:sldId id="448" r:id="rId18"/>
    <p:sldId id="411" r:id="rId19"/>
  </p:sldIdLst>
  <p:sldSz cx="9144000" cy="6858000" type="screen4x3"/>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kraus" initials="ek" lastIdx="4" clrIdx="0">
    <p:extLst>
      <p:ext uri="{19B8F6BF-5375-455C-9EA6-DF929625EA0E}">
        <p15:presenceInfo xmlns:p15="http://schemas.microsoft.com/office/powerpoint/2012/main" userId="4de332ad1a13c4ae" providerId="Windows Live"/>
      </p:ext>
    </p:extLst>
  </p:cmAuthor>
  <p:cmAuthor id="2" name="ctangum" initials="c" lastIdx="2" clrIdx="1">
    <p:extLst>
      <p:ext uri="{19B8F6BF-5375-455C-9EA6-DF929625EA0E}">
        <p15:presenceInfo xmlns:p15="http://schemas.microsoft.com/office/powerpoint/2012/main" userId="ctangu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345A"/>
    <a:srgbClr val="ED7D3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A5DC14-FC73-4AC2-B551-F59A889C5009}" v="8" dt="2019-05-09T12:59:26.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7549" autoAdjust="0"/>
  </p:normalViewPr>
  <p:slideViewPr>
    <p:cSldViewPr snapToGrid="0">
      <p:cViewPr varScale="1">
        <p:scale>
          <a:sx n="53" d="100"/>
          <a:sy n="53" d="100"/>
        </p:scale>
        <p:origin x="1430" y="53"/>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Boyd" userId="408793f2-e78a-4dd0-8a3c-7f7c76d8cffd" providerId="ADAL" clId="{390C2014-7F79-4403-BBC0-692CCA45306C}"/>
    <pc:docChg chg="modSld">
      <pc:chgData name="Danielle Boyd" userId="408793f2-e78a-4dd0-8a3c-7f7c76d8cffd" providerId="ADAL" clId="{390C2014-7F79-4403-BBC0-692CCA45306C}" dt="2019-04-16T13:41:21.708" v="0" actId="20577"/>
      <pc:docMkLst>
        <pc:docMk/>
      </pc:docMkLst>
      <pc:sldChg chg="modNotesTx">
        <pc:chgData name="Danielle Boyd" userId="408793f2-e78a-4dd0-8a3c-7f7c76d8cffd" providerId="ADAL" clId="{390C2014-7F79-4403-BBC0-692CCA45306C}" dt="2019-04-16T13:41:21.708" v="0" actId="20577"/>
        <pc:sldMkLst>
          <pc:docMk/>
          <pc:sldMk cId="2606456347" sldId="409"/>
        </pc:sldMkLst>
      </pc:sldChg>
    </pc:docChg>
  </pc:docChgLst>
  <pc:docChgLst>
    <pc:chgData name="Danielle Boyd" userId="408793f2-e78a-4dd0-8a3c-7f7c76d8cffd" providerId="ADAL" clId="{66A5DC14-FC73-4AC2-B551-F59A889C5009}"/>
    <pc:docChg chg="addSld delSld modSld">
      <pc:chgData name="Danielle Boyd" userId="408793f2-e78a-4dd0-8a3c-7f7c76d8cffd" providerId="ADAL" clId="{66A5DC14-FC73-4AC2-B551-F59A889C5009}" dt="2019-05-09T12:59:26.203" v="7" actId="113"/>
      <pc:docMkLst>
        <pc:docMk/>
      </pc:docMkLst>
      <pc:sldChg chg="delSp add del">
        <pc:chgData name="Danielle Boyd" userId="408793f2-e78a-4dd0-8a3c-7f7c76d8cffd" providerId="ADAL" clId="{66A5DC14-FC73-4AC2-B551-F59A889C5009}" dt="2019-05-09T12:59:12.276" v="5" actId="2696"/>
        <pc:sldMkLst>
          <pc:docMk/>
          <pc:sldMk cId="1816587237" sldId="449"/>
        </pc:sldMkLst>
        <pc:spChg chg="del">
          <ac:chgData name="Danielle Boyd" userId="408793f2-e78a-4dd0-8a3c-7f7c76d8cffd" providerId="ADAL" clId="{66A5DC14-FC73-4AC2-B551-F59A889C5009}" dt="2019-05-09T12:59:01.921" v="3"/>
          <ac:spMkLst>
            <pc:docMk/>
            <pc:sldMk cId="1816587237" sldId="449"/>
            <ac:spMk id="2" creationId="{8FD88285-2959-4A44-965F-E2010C6ABF67}"/>
          </ac:spMkLst>
        </pc:spChg>
      </pc:sldChg>
      <pc:sldChg chg="add del">
        <pc:chgData name="Danielle Boyd" userId="408793f2-e78a-4dd0-8a3c-7f7c76d8cffd" providerId="ADAL" clId="{66A5DC14-FC73-4AC2-B551-F59A889C5009}" dt="2019-05-09T12:58:49.337" v="1" actId="2696"/>
        <pc:sldMkLst>
          <pc:docMk/>
          <pc:sldMk cId="2126430900" sldId="449"/>
        </pc:sldMkLst>
      </pc:sldChg>
      <pc:sldChg chg="modSp add">
        <pc:chgData name="Danielle Boyd" userId="408793f2-e78a-4dd0-8a3c-7f7c76d8cffd" providerId="ADAL" clId="{66A5DC14-FC73-4AC2-B551-F59A889C5009}" dt="2019-05-09T12:59:26.203" v="7" actId="113"/>
        <pc:sldMkLst>
          <pc:docMk/>
          <pc:sldMk cId="646800735" sldId="450"/>
        </pc:sldMkLst>
        <pc:spChg chg="mod">
          <ac:chgData name="Danielle Boyd" userId="408793f2-e78a-4dd0-8a3c-7f7c76d8cffd" providerId="ADAL" clId="{66A5DC14-FC73-4AC2-B551-F59A889C5009}" dt="2019-05-09T12:59:22.761" v="6" actId="113"/>
          <ac:spMkLst>
            <pc:docMk/>
            <pc:sldMk cId="646800735" sldId="450"/>
            <ac:spMk id="4" creationId="{B320F6DC-1A7D-49DC-9A0D-9BB56C984EE3}"/>
          </ac:spMkLst>
        </pc:spChg>
        <pc:spChg chg="mod">
          <ac:chgData name="Danielle Boyd" userId="408793f2-e78a-4dd0-8a3c-7f7c76d8cffd" providerId="ADAL" clId="{66A5DC14-FC73-4AC2-B551-F59A889C5009}" dt="2019-05-09T12:59:26.203" v="7" actId="113"/>
          <ac:spMkLst>
            <pc:docMk/>
            <pc:sldMk cId="646800735" sldId="450"/>
            <ac:spMk id="5" creationId="{D147B6A9-0AE2-4B11-A51F-1F0B16C3001D}"/>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0ACAF-4FF7-4D7F-9D11-23284115F4C5}"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722F2849-F03C-47D9-A0F9-9320F5946E49}">
      <dgm:prSet phldrT="[Text]" custT="1"/>
      <dgm:spPr/>
      <dgm:t>
        <a:bodyPr/>
        <a:lstStyle/>
        <a:p>
          <a:r>
            <a:rPr lang="en-US" sz="2400" b="1" dirty="0">
              <a:latin typeface="Arial" panose="020B0604020202020204" pitchFamily="34" charset="0"/>
              <a:cs typeface="Arial" panose="020B0604020202020204" pitchFamily="34" charset="0"/>
            </a:rPr>
            <a:t>Get your project into shape</a:t>
          </a:r>
        </a:p>
      </dgm:t>
    </dgm:pt>
    <dgm:pt modelId="{BBEB4DB1-756C-4EB2-9513-78417A93A4B8}" type="parTrans" cxnId="{8FE038F6-6B57-405E-8DC2-F6B423B343A0}">
      <dgm:prSet/>
      <dgm:spPr/>
      <dgm:t>
        <a:bodyPr/>
        <a:lstStyle/>
        <a:p>
          <a:endParaRPr lang="en-US"/>
        </a:p>
      </dgm:t>
    </dgm:pt>
    <dgm:pt modelId="{C95EE4B4-536A-4D4D-90BD-5F85BD6ED82E}" type="sibTrans" cxnId="{8FE038F6-6B57-405E-8DC2-F6B423B343A0}">
      <dgm:prSet/>
      <dgm:spPr/>
      <dgm:t>
        <a:bodyPr/>
        <a:lstStyle/>
        <a:p>
          <a:endParaRPr lang="en-US"/>
        </a:p>
      </dgm:t>
    </dgm:pt>
    <dgm:pt modelId="{2E6A2D6A-8009-46B5-8FDB-ADBD08ED70CD}">
      <dgm:prSet phldrT="[Text]" custT="1"/>
      <dgm:spPr/>
      <dgm:t>
        <a:bodyPr/>
        <a:lstStyle/>
        <a:p>
          <a:r>
            <a:rPr lang="en-US" sz="2400" b="1" dirty="0">
              <a:latin typeface="Arial" panose="020B0604020202020204" pitchFamily="34" charset="0"/>
              <a:cs typeface="Arial" panose="020B0604020202020204" pitchFamily="34" charset="0"/>
            </a:rPr>
            <a:t>Leverage resources</a:t>
          </a:r>
        </a:p>
      </dgm:t>
    </dgm:pt>
    <dgm:pt modelId="{46AF76AE-E09D-4838-AB83-4921F6391BED}" type="parTrans" cxnId="{AEEBAECA-D289-41E4-B975-725697155465}">
      <dgm:prSet/>
      <dgm:spPr/>
      <dgm:t>
        <a:bodyPr/>
        <a:lstStyle/>
        <a:p>
          <a:endParaRPr lang="en-US"/>
        </a:p>
      </dgm:t>
    </dgm:pt>
    <dgm:pt modelId="{40BF1735-422D-4BF9-8F3A-38BBB452A140}" type="sibTrans" cxnId="{AEEBAECA-D289-41E4-B975-725697155465}">
      <dgm:prSet/>
      <dgm:spPr/>
      <dgm:t>
        <a:bodyPr/>
        <a:lstStyle/>
        <a:p>
          <a:endParaRPr lang="en-US"/>
        </a:p>
      </dgm:t>
    </dgm:pt>
    <dgm:pt modelId="{5B95A720-F43C-43D7-B0D4-3331499ED536}">
      <dgm:prSet phldrT="[Text]" custT="1"/>
      <dgm:spPr/>
      <dgm:t>
        <a:bodyPr/>
        <a:lstStyle/>
        <a:p>
          <a:r>
            <a:rPr lang="en-US" sz="2400" b="1">
              <a:latin typeface="Arial" panose="020B0604020202020204" pitchFamily="34" charset="0"/>
              <a:cs typeface="Arial" panose="020B0604020202020204" pitchFamily="34" charset="0"/>
            </a:rPr>
            <a:t>Build understanding</a:t>
          </a:r>
        </a:p>
      </dgm:t>
    </dgm:pt>
    <dgm:pt modelId="{B621C22E-7918-4AFC-AB24-A8571B31C60B}" type="parTrans" cxnId="{0EA13AE4-796A-4559-82EF-8BF0482FE6E8}">
      <dgm:prSet/>
      <dgm:spPr/>
      <dgm:t>
        <a:bodyPr/>
        <a:lstStyle/>
        <a:p>
          <a:endParaRPr lang="en-US"/>
        </a:p>
      </dgm:t>
    </dgm:pt>
    <dgm:pt modelId="{1DF66A2E-19C4-4E32-BA61-7169E2086FDC}" type="sibTrans" cxnId="{0EA13AE4-796A-4559-82EF-8BF0482FE6E8}">
      <dgm:prSet/>
      <dgm:spPr/>
      <dgm:t>
        <a:bodyPr/>
        <a:lstStyle/>
        <a:p>
          <a:endParaRPr lang="en-US"/>
        </a:p>
      </dgm:t>
    </dgm:pt>
    <dgm:pt modelId="{C5124280-A264-4740-B7A2-646A289B3140}">
      <dgm:prSet phldrT="[Text]" custT="1"/>
      <dgm:spPr/>
      <dgm:t>
        <a:bodyPr/>
        <a:lstStyle/>
        <a:p>
          <a:r>
            <a:rPr lang="en-US" sz="2400" b="1">
              <a:latin typeface="Arial" panose="020B0604020202020204" pitchFamily="34" charset="0"/>
              <a:cs typeface="Arial" panose="020B0604020202020204" pitchFamily="34" charset="0"/>
            </a:rPr>
            <a:t>Get ahead of the game</a:t>
          </a:r>
        </a:p>
      </dgm:t>
    </dgm:pt>
    <dgm:pt modelId="{4C049EA1-AE7C-4603-9AC2-039F0E960175}" type="parTrans" cxnId="{78DF29E3-A988-458C-B505-2CE4FDDCA493}">
      <dgm:prSet/>
      <dgm:spPr/>
      <dgm:t>
        <a:bodyPr/>
        <a:lstStyle/>
        <a:p>
          <a:endParaRPr lang="en-US"/>
        </a:p>
      </dgm:t>
    </dgm:pt>
    <dgm:pt modelId="{7EBF2C2E-D5EA-4D43-8862-89404D838B36}" type="sibTrans" cxnId="{78DF29E3-A988-458C-B505-2CE4FDDCA493}">
      <dgm:prSet/>
      <dgm:spPr/>
      <dgm:t>
        <a:bodyPr/>
        <a:lstStyle/>
        <a:p>
          <a:endParaRPr lang="en-US"/>
        </a:p>
      </dgm:t>
    </dgm:pt>
    <dgm:pt modelId="{874086A4-79CD-40F5-87CA-A7B14D687F8F}">
      <dgm:prSet custT="1"/>
      <dgm:spPr/>
      <dgm:t>
        <a:bodyPr/>
        <a:lstStyle/>
        <a:p>
          <a:r>
            <a:rPr lang="en-US" sz="2400" b="1" dirty="0">
              <a:latin typeface="Arial" panose="020B0604020202020204" pitchFamily="34" charset="0"/>
              <a:cs typeface="Arial" panose="020B0604020202020204" pitchFamily="34" charset="0"/>
            </a:rPr>
            <a:t>Identify blind spots</a:t>
          </a:r>
        </a:p>
      </dgm:t>
    </dgm:pt>
    <dgm:pt modelId="{C6946D42-432B-495D-8F2A-0B839FB1F64F}" type="parTrans" cxnId="{814C9676-9F85-4175-B632-D3BF72277FE8}">
      <dgm:prSet/>
      <dgm:spPr/>
      <dgm:t>
        <a:bodyPr/>
        <a:lstStyle/>
        <a:p>
          <a:endParaRPr lang="en-US"/>
        </a:p>
      </dgm:t>
    </dgm:pt>
    <dgm:pt modelId="{5C796F36-2655-4773-AF2A-AF67CB075718}" type="sibTrans" cxnId="{814C9676-9F85-4175-B632-D3BF72277FE8}">
      <dgm:prSet/>
      <dgm:spPr/>
      <dgm:t>
        <a:bodyPr/>
        <a:lstStyle/>
        <a:p>
          <a:endParaRPr lang="en-US"/>
        </a:p>
      </dgm:t>
    </dgm:pt>
    <dgm:pt modelId="{6EF5858F-422E-4F30-B0DB-BBC670532740}" type="pres">
      <dgm:prSet presAssocID="{D7A0ACAF-4FF7-4D7F-9D11-23284115F4C5}" presName="linearFlow" presStyleCnt="0">
        <dgm:presLayoutVars>
          <dgm:dir/>
          <dgm:resizeHandles val="exact"/>
        </dgm:presLayoutVars>
      </dgm:prSet>
      <dgm:spPr/>
    </dgm:pt>
    <dgm:pt modelId="{645B3E66-6B0B-4647-90AC-02CBA5BD6462}" type="pres">
      <dgm:prSet presAssocID="{874086A4-79CD-40F5-87CA-A7B14D687F8F}" presName="composite" presStyleCnt="0"/>
      <dgm:spPr/>
    </dgm:pt>
    <dgm:pt modelId="{47E61551-E966-4157-8102-2502D36EDB92}" type="pres">
      <dgm:prSet presAssocID="{874086A4-79CD-40F5-87CA-A7B14D687F8F}"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ind"/>
        </a:ext>
      </dgm:extLst>
    </dgm:pt>
    <dgm:pt modelId="{D372CAC2-9D7E-498F-9036-E7104B3E0A23}" type="pres">
      <dgm:prSet presAssocID="{874086A4-79CD-40F5-87CA-A7B14D687F8F}" presName="txShp" presStyleLbl="node1" presStyleIdx="0" presStyleCnt="5">
        <dgm:presLayoutVars>
          <dgm:bulletEnabled val="1"/>
        </dgm:presLayoutVars>
      </dgm:prSet>
      <dgm:spPr/>
    </dgm:pt>
    <dgm:pt modelId="{E9443AC9-1D81-4594-8924-A4C6841A05B2}" type="pres">
      <dgm:prSet presAssocID="{5C796F36-2655-4773-AF2A-AF67CB075718}" presName="spacing" presStyleCnt="0"/>
      <dgm:spPr/>
    </dgm:pt>
    <dgm:pt modelId="{E2E1C2CA-12C1-41F0-AC82-23AEC21F2254}" type="pres">
      <dgm:prSet presAssocID="{722F2849-F03C-47D9-A0F9-9320F5946E49}" presName="composite" presStyleCnt="0"/>
      <dgm:spPr/>
    </dgm:pt>
    <dgm:pt modelId="{0661ED92-23AB-4942-9BB7-9F105735C3FC}" type="pres">
      <dgm:prSet presAssocID="{722F2849-F03C-47D9-A0F9-9320F5946E49}"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umbbell"/>
        </a:ext>
      </dgm:extLst>
    </dgm:pt>
    <dgm:pt modelId="{DE59088B-62C7-4848-B65F-F9915C894417}" type="pres">
      <dgm:prSet presAssocID="{722F2849-F03C-47D9-A0F9-9320F5946E49}" presName="txShp" presStyleLbl="node1" presStyleIdx="1" presStyleCnt="5">
        <dgm:presLayoutVars>
          <dgm:bulletEnabled val="1"/>
        </dgm:presLayoutVars>
      </dgm:prSet>
      <dgm:spPr/>
    </dgm:pt>
    <dgm:pt modelId="{A3571C49-F0B8-4AD0-83B7-254F3D3FA420}" type="pres">
      <dgm:prSet presAssocID="{C95EE4B4-536A-4D4D-90BD-5F85BD6ED82E}" presName="spacing" presStyleCnt="0"/>
      <dgm:spPr/>
    </dgm:pt>
    <dgm:pt modelId="{5DA1AC19-2458-4644-BF94-443D8CFD7EFD}" type="pres">
      <dgm:prSet presAssocID="{2E6A2D6A-8009-46B5-8FDB-ADBD08ED70CD}" presName="composite" presStyleCnt="0"/>
      <dgm:spPr/>
    </dgm:pt>
    <dgm:pt modelId="{3C51FA32-1890-4C9F-8424-92520E176DB9}" type="pres">
      <dgm:prSet presAssocID="{2E6A2D6A-8009-46B5-8FDB-ADBD08ED70CD}"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iggy Bank"/>
        </a:ext>
      </dgm:extLst>
    </dgm:pt>
    <dgm:pt modelId="{B82998AE-04D2-451B-B23C-91800100D8C0}" type="pres">
      <dgm:prSet presAssocID="{2E6A2D6A-8009-46B5-8FDB-ADBD08ED70CD}" presName="txShp" presStyleLbl="node1" presStyleIdx="2" presStyleCnt="5">
        <dgm:presLayoutVars>
          <dgm:bulletEnabled val="1"/>
        </dgm:presLayoutVars>
      </dgm:prSet>
      <dgm:spPr/>
    </dgm:pt>
    <dgm:pt modelId="{3D25BA82-CDBC-4AF1-87B8-46B6DD094D1B}" type="pres">
      <dgm:prSet presAssocID="{40BF1735-422D-4BF9-8F3A-38BBB452A140}" presName="spacing" presStyleCnt="0"/>
      <dgm:spPr/>
    </dgm:pt>
    <dgm:pt modelId="{ED040F7B-FC1E-44D7-8FDF-16E8DA7E6C5F}" type="pres">
      <dgm:prSet presAssocID="{5B95A720-F43C-43D7-B0D4-3331499ED536}" presName="composite" presStyleCnt="0"/>
      <dgm:spPr/>
    </dgm:pt>
    <dgm:pt modelId="{09FEE9E4-E706-48A6-9BFB-63F285A672EF}" type="pres">
      <dgm:prSet presAssocID="{5B95A720-F43C-43D7-B0D4-3331499ED536}"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rain in head"/>
        </a:ext>
      </dgm:extLst>
    </dgm:pt>
    <dgm:pt modelId="{611D7937-1EFD-4B51-B2D7-0A466D3D4A15}" type="pres">
      <dgm:prSet presAssocID="{5B95A720-F43C-43D7-B0D4-3331499ED536}" presName="txShp" presStyleLbl="node1" presStyleIdx="3" presStyleCnt="5">
        <dgm:presLayoutVars>
          <dgm:bulletEnabled val="1"/>
        </dgm:presLayoutVars>
      </dgm:prSet>
      <dgm:spPr/>
    </dgm:pt>
    <dgm:pt modelId="{19AC783A-8267-451A-9263-AFFEA646FAF2}" type="pres">
      <dgm:prSet presAssocID="{1DF66A2E-19C4-4E32-BA61-7169E2086FDC}" presName="spacing" presStyleCnt="0"/>
      <dgm:spPr/>
    </dgm:pt>
    <dgm:pt modelId="{6C85F99B-6C10-472C-B4C3-622151BE681D}" type="pres">
      <dgm:prSet presAssocID="{C5124280-A264-4740-B7A2-646A289B3140}" presName="composite" presStyleCnt="0"/>
      <dgm:spPr/>
    </dgm:pt>
    <dgm:pt modelId="{3D8914A6-93FC-42DA-B307-A58A32438E09}" type="pres">
      <dgm:prSet presAssocID="{C5124280-A264-4740-B7A2-646A289B3140}" presName="imgShp" presStyleLbl="fgImgPlace1" presStyleIdx="4" presStyleCnt="5" custLinFactNeighborX="3186" custLinFactNeighborY="212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rophy"/>
        </a:ext>
      </dgm:extLst>
    </dgm:pt>
    <dgm:pt modelId="{4C426B19-BB05-41D5-9948-DE9E832F9C7E}" type="pres">
      <dgm:prSet presAssocID="{C5124280-A264-4740-B7A2-646A289B3140}" presName="txShp" presStyleLbl="node1" presStyleIdx="4" presStyleCnt="5">
        <dgm:presLayoutVars>
          <dgm:bulletEnabled val="1"/>
        </dgm:presLayoutVars>
      </dgm:prSet>
      <dgm:spPr/>
    </dgm:pt>
  </dgm:ptLst>
  <dgm:cxnLst>
    <dgm:cxn modelId="{A2154809-8DAE-4EB8-A6E3-011D63EC3F73}" type="presOf" srcId="{D7A0ACAF-4FF7-4D7F-9D11-23284115F4C5}" destId="{6EF5858F-422E-4F30-B0DB-BBC670532740}" srcOrd="0" destOrd="0" presId="urn:microsoft.com/office/officeart/2005/8/layout/vList3"/>
    <dgm:cxn modelId="{C49FC930-E484-41C5-8C10-088E387159D5}" type="presOf" srcId="{722F2849-F03C-47D9-A0F9-9320F5946E49}" destId="{DE59088B-62C7-4848-B65F-F9915C894417}" srcOrd="0" destOrd="0" presId="urn:microsoft.com/office/officeart/2005/8/layout/vList3"/>
    <dgm:cxn modelId="{B983245D-3973-4494-BDCD-8ED26BA0AA5B}" type="presOf" srcId="{2E6A2D6A-8009-46B5-8FDB-ADBD08ED70CD}" destId="{B82998AE-04D2-451B-B23C-91800100D8C0}" srcOrd="0" destOrd="0" presId="urn:microsoft.com/office/officeart/2005/8/layout/vList3"/>
    <dgm:cxn modelId="{814C9676-9F85-4175-B632-D3BF72277FE8}" srcId="{D7A0ACAF-4FF7-4D7F-9D11-23284115F4C5}" destId="{874086A4-79CD-40F5-87CA-A7B14D687F8F}" srcOrd="0" destOrd="0" parTransId="{C6946D42-432B-495D-8F2A-0B839FB1F64F}" sibTransId="{5C796F36-2655-4773-AF2A-AF67CB075718}"/>
    <dgm:cxn modelId="{CE475091-B50F-4FA9-B9C3-ECC3F6B28FCE}" type="presOf" srcId="{C5124280-A264-4740-B7A2-646A289B3140}" destId="{4C426B19-BB05-41D5-9948-DE9E832F9C7E}" srcOrd="0" destOrd="0" presId="urn:microsoft.com/office/officeart/2005/8/layout/vList3"/>
    <dgm:cxn modelId="{AEEBAECA-D289-41E4-B975-725697155465}" srcId="{D7A0ACAF-4FF7-4D7F-9D11-23284115F4C5}" destId="{2E6A2D6A-8009-46B5-8FDB-ADBD08ED70CD}" srcOrd="2" destOrd="0" parTransId="{46AF76AE-E09D-4838-AB83-4921F6391BED}" sibTransId="{40BF1735-422D-4BF9-8F3A-38BBB452A140}"/>
    <dgm:cxn modelId="{78DF29E3-A988-458C-B505-2CE4FDDCA493}" srcId="{D7A0ACAF-4FF7-4D7F-9D11-23284115F4C5}" destId="{C5124280-A264-4740-B7A2-646A289B3140}" srcOrd="4" destOrd="0" parTransId="{4C049EA1-AE7C-4603-9AC2-039F0E960175}" sibTransId="{7EBF2C2E-D5EA-4D43-8862-89404D838B36}"/>
    <dgm:cxn modelId="{0EA13AE4-796A-4559-82EF-8BF0482FE6E8}" srcId="{D7A0ACAF-4FF7-4D7F-9D11-23284115F4C5}" destId="{5B95A720-F43C-43D7-B0D4-3331499ED536}" srcOrd="3" destOrd="0" parTransId="{B621C22E-7918-4AFC-AB24-A8571B31C60B}" sibTransId="{1DF66A2E-19C4-4E32-BA61-7169E2086FDC}"/>
    <dgm:cxn modelId="{4F66BBE5-7711-4307-B6AC-A7D823EAA3F3}" type="presOf" srcId="{874086A4-79CD-40F5-87CA-A7B14D687F8F}" destId="{D372CAC2-9D7E-498F-9036-E7104B3E0A23}" srcOrd="0" destOrd="0" presId="urn:microsoft.com/office/officeart/2005/8/layout/vList3"/>
    <dgm:cxn modelId="{8B25D9E8-8300-4CF9-B194-79D9E4B6EFC8}" type="presOf" srcId="{5B95A720-F43C-43D7-B0D4-3331499ED536}" destId="{611D7937-1EFD-4B51-B2D7-0A466D3D4A15}" srcOrd="0" destOrd="0" presId="urn:microsoft.com/office/officeart/2005/8/layout/vList3"/>
    <dgm:cxn modelId="{8FE038F6-6B57-405E-8DC2-F6B423B343A0}" srcId="{D7A0ACAF-4FF7-4D7F-9D11-23284115F4C5}" destId="{722F2849-F03C-47D9-A0F9-9320F5946E49}" srcOrd="1" destOrd="0" parTransId="{BBEB4DB1-756C-4EB2-9513-78417A93A4B8}" sibTransId="{C95EE4B4-536A-4D4D-90BD-5F85BD6ED82E}"/>
    <dgm:cxn modelId="{0E077984-2590-4989-8BBF-D528AC1E0F03}" type="presParOf" srcId="{6EF5858F-422E-4F30-B0DB-BBC670532740}" destId="{645B3E66-6B0B-4647-90AC-02CBA5BD6462}" srcOrd="0" destOrd="0" presId="urn:microsoft.com/office/officeart/2005/8/layout/vList3"/>
    <dgm:cxn modelId="{002BAAB7-46CE-4117-94F2-AA366393213F}" type="presParOf" srcId="{645B3E66-6B0B-4647-90AC-02CBA5BD6462}" destId="{47E61551-E966-4157-8102-2502D36EDB92}" srcOrd="0" destOrd="0" presId="urn:microsoft.com/office/officeart/2005/8/layout/vList3"/>
    <dgm:cxn modelId="{DD72D67D-C5CE-4ED7-96A1-5489EE953877}" type="presParOf" srcId="{645B3E66-6B0B-4647-90AC-02CBA5BD6462}" destId="{D372CAC2-9D7E-498F-9036-E7104B3E0A23}" srcOrd="1" destOrd="0" presId="urn:microsoft.com/office/officeart/2005/8/layout/vList3"/>
    <dgm:cxn modelId="{3FA6E865-182E-4555-99AD-A0F2F748A970}" type="presParOf" srcId="{6EF5858F-422E-4F30-B0DB-BBC670532740}" destId="{E9443AC9-1D81-4594-8924-A4C6841A05B2}" srcOrd="1" destOrd="0" presId="urn:microsoft.com/office/officeart/2005/8/layout/vList3"/>
    <dgm:cxn modelId="{50DCE198-8F98-475E-888C-88A8BA987417}" type="presParOf" srcId="{6EF5858F-422E-4F30-B0DB-BBC670532740}" destId="{E2E1C2CA-12C1-41F0-AC82-23AEC21F2254}" srcOrd="2" destOrd="0" presId="urn:microsoft.com/office/officeart/2005/8/layout/vList3"/>
    <dgm:cxn modelId="{A19F70D7-3541-41F2-8AD2-1429D16D7F34}" type="presParOf" srcId="{E2E1C2CA-12C1-41F0-AC82-23AEC21F2254}" destId="{0661ED92-23AB-4942-9BB7-9F105735C3FC}" srcOrd="0" destOrd="0" presId="urn:microsoft.com/office/officeart/2005/8/layout/vList3"/>
    <dgm:cxn modelId="{14321505-4CBE-496C-979B-CC314143E267}" type="presParOf" srcId="{E2E1C2CA-12C1-41F0-AC82-23AEC21F2254}" destId="{DE59088B-62C7-4848-B65F-F9915C894417}" srcOrd="1" destOrd="0" presId="urn:microsoft.com/office/officeart/2005/8/layout/vList3"/>
    <dgm:cxn modelId="{8A76379F-CFD5-4B5B-8455-DB49DB0E62A9}" type="presParOf" srcId="{6EF5858F-422E-4F30-B0DB-BBC670532740}" destId="{A3571C49-F0B8-4AD0-83B7-254F3D3FA420}" srcOrd="3" destOrd="0" presId="urn:microsoft.com/office/officeart/2005/8/layout/vList3"/>
    <dgm:cxn modelId="{14EDEE7F-2CCD-4F72-A166-10305353B75E}" type="presParOf" srcId="{6EF5858F-422E-4F30-B0DB-BBC670532740}" destId="{5DA1AC19-2458-4644-BF94-443D8CFD7EFD}" srcOrd="4" destOrd="0" presId="urn:microsoft.com/office/officeart/2005/8/layout/vList3"/>
    <dgm:cxn modelId="{82782305-4C95-4736-89E0-EFEF3FC4B5F1}" type="presParOf" srcId="{5DA1AC19-2458-4644-BF94-443D8CFD7EFD}" destId="{3C51FA32-1890-4C9F-8424-92520E176DB9}" srcOrd="0" destOrd="0" presId="urn:microsoft.com/office/officeart/2005/8/layout/vList3"/>
    <dgm:cxn modelId="{33AAE083-F4CF-47B5-96BC-D7C4BD8C58ED}" type="presParOf" srcId="{5DA1AC19-2458-4644-BF94-443D8CFD7EFD}" destId="{B82998AE-04D2-451B-B23C-91800100D8C0}" srcOrd="1" destOrd="0" presId="urn:microsoft.com/office/officeart/2005/8/layout/vList3"/>
    <dgm:cxn modelId="{4F1F9DE5-4241-4780-A1F8-5135E2DAD29D}" type="presParOf" srcId="{6EF5858F-422E-4F30-B0DB-BBC670532740}" destId="{3D25BA82-CDBC-4AF1-87B8-46B6DD094D1B}" srcOrd="5" destOrd="0" presId="urn:microsoft.com/office/officeart/2005/8/layout/vList3"/>
    <dgm:cxn modelId="{8C0C5075-EDBE-47E2-9BAF-1D50C0D669B2}" type="presParOf" srcId="{6EF5858F-422E-4F30-B0DB-BBC670532740}" destId="{ED040F7B-FC1E-44D7-8FDF-16E8DA7E6C5F}" srcOrd="6" destOrd="0" presId="urn:microsoft.com/office/officeart/2005/8/layout/vList3"/>
    <dgm:cxn modelId="{51F9F5FF-916E-4230-8596-4838C80BF89E}" type="presParOf" srcId="{ED040F7B-FC1E-44D7-8FDF-16E8DA7E6C5F}" destId="{09FEE9E4-E706-48A6-9BFB-63F285A672EF}" srcOrd="0" destOrd="0" presId="urn:microsoft.com/office/officeart/2005/8/layout/vList3"/>
    <dgm:cxn modelId="{1F02BBD8-6667-4324-A7B5-361F24FBD5B5}" type="presParOf" srcId="{ED040F7B-FC1E-44D7-8FDF-16E8DA7E6C5F}" destId="{611D7937-1EFD-4B51-B2D7-0A466D3D4A15}" srcOrd="1" destOrd="0" presId="urn:microsoft.com/office/officeart/2005/8/layout/vList3"/>
    <dgm:cxn modelId="{1A020780-666D-4661-A16B-DADA463AD608}" type="presParOf" srcId="{6EF5858F-422E-4F30-B0DB-BBC670532740}" destId="{19AC783A-8267-451A-9263-AFFEA646FAF2}" srcOrd="7" destOrd="0" presId="urn:microsoft.com/office/officeart/2005/8/layout/vList3"/>
    <dgm:cxn modelId="{0356EB82-FC21-4A47-BDD5-6CCF95B98F99}" type="presParOf" srcId="{6EF5858F-422E-4F30-B0DB-BBC670532740}" destId="{6C85F99B-6C10-472C-B4C3-622151BE681D}" srcOrd="8" destOrd="0" presId="urn:microsoft.com/office/officeart/2005/8/layout/vList3"/>
    <dgm:cxn modelId="{E17B11E8-278F-4772-9619-036E2D031688}" type="presParOf" srcId="{6C85F99B-6C10-472C-B4C3-622151BE681D}" destId="{3D8914A6-93FC-42DA-B307-A58A32438E09}" srcOrd="0" destOrd="0" presId="urn:microsoft.com/office/officeart/2005/8/layout/vList3"/>
    <dgm:cxn modelId="{7B288B21-AA35-4032-9EC0-55452B4BEB88}" type="presParOf" srcId="{6C85F99B-6C10-472C-B4C3-622151BE681D}" destId="{4C426B19-BB05-41D5-9948-DE9E832F9C7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2CAC2-9D7E-498F-9036-E7104B3E0A23}">
      <dsp:nvSpPr>
        <dsp:cNvPr id="0" name=""/>
        <dsp:cNvSpPr/>
      </dsp:nvSpPr>
      <dsp:spPr>
        <a:xfrm rot="10800000">
          <a:off x="1474110" y="2578"/>
          <a:ext cx="5149644" cy="70807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24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Identify blind spots</a:t>
          </a:r>
        </a:p>
      </dsp:txBody>
      <dsp:txXfrm rot="10800000">
        <a:off x="1651130" y="2578"/>
        <a:ext cx="4972624" cy="708079"/>
      </dsp:txXfrm>
    </dsp:sp>
    <dsp:sp modelId="{47E61551-E966-4157-8102-2502D36EDB92}">
      <dsp:nvSpPr>
        <dsp:cNvPr id="0" name=""/>
        <dsp:cNvSpPr/>
      </dsp:nvSpPr>
      <dsp:spPr>
        <a:xfrm>
          <a:off x="1120070" y="2578"/>
          <a:ext cx="708079" cy="70807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59088B-62C7-4848-B65F-F9915C894417}">
      <dsp:nvSpPr>
        <dsp:cNvPr id="0" name=""/>
        <dsp:cNvSpPr/>
      </dsp:nvSpPr>
      <dsp:spPr>
        <a:xfrm rot="10800000">
          <a:off x="1474110" y="922025"/>
          <a:ext cx="5149644" cy="708079"/>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24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Get your project into shape</a:t>
          </a:r>
        </a:p>
      </dsp:txBody>
      <dsp:txXfrm rot="10800000">
        <a:off x="1651130" y="922025"/>
        <a:ext cx="4972624" cy="708079"/>
      </dsp:txXfrm>
    </dsp:sp>
    <dsp:sp modelId="{0661ED92-23AB-4942-9BB7-9F105735C3FC}">
      <dsp:nvSpPr>
        <dsp:cNvPr id="0" name=""/>
        <dsp:cNvSpPr/>
      </dsp:nvSpPr>
      <dsp:spPr>
        <a:xfrm>
          <a:off x="1120070" y="922025"/>
          <a:ext cx="708079" cy="70807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998AE-04D2-451B-B23C-91800100D8C0}">
      <dsp:nvSpPr>
        <dsp:cNvPr id="0" name=""/>
        <dsp:cNvSpPr/>
      </dsp:nvSpPr>
      <dsp:spPr>
        <a:xfrm rot="10800000">
          <a:off x="1474110" y="1841472"/>
          <a:ext cx="5149644" cy="708079"/>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24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Leverage resources</a:t>
          </a:r>
        </a:p>
      </dsp:txBody>
      <dsp:txXfrm rot="10800000">
        <a:off x="1651130" y="1841472"/>
        <a:ext cx="4972624" cy="708079"/>
      </dsp:txXfrm>
    </dsp:sp>
    <dsp:sp modelId="{3C51FA32-1890-4C9F-8424-92520E176DB9}">
      <dsp:nvSpPr>
        <dsp:cNvPr id="0" name=""/>
        <dsp:cNvSpPr/>
      </dsp:nvSpPr>
      <dsp:spPr>
        <a:xfrm>
          <a:off x="1120070" y="1841472"/>
          <a:ext cx="708079" cy="70807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1D7937-1EFD-4B51-B2D7-0A466D3D4A15}">
      <dsp:nvSpPr>
        <dsp:cNvPr id="0" name=""/>
        <dsp:cNvSpPr/>
      </dsp:nvSpPr>
      <dsp:spPr>
        <a:xfrm rot="10800000">
          <a:off x="1474110" y="2760919"/>
          <a:ext cx="5149644" cy="708079"/>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24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Build understanding</a:t>
          </a:r>
        </a:p>
      </dsp:txBody>
      <dsp:txXfrm rot="10800000">
        <a:off x="1651130" y="2760919"/>
        <a:ext cx="4972624" cy="708079"/>
      </dsp:txXfrm>
    </dsp:sp>
    <dsp:sp modelId="{09FEE9E4-E706-48A6-9BFB-63F285A672EF}">
      <dsp:nvSpPr>
        <dsp:cNvPr id="0" name=""/>
        <dsp:cNvSpPr/>
      </dsp:nvSpPr>
      <dsp:spPr>
        <a:xfrm>
          <a:off x="1120070" y="2760919"/>
          <a:ext cx="708079" cy="70807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426B19-BB05-41D5-9948-DE9E832F9C7E}">
      <dsp:nvSpPr>
        <dsp:cNvPr id="0" name=""/>
        <dsp:cNvSpPr/>
      </dsp:nvSpPr>
      <dsp:spPr>
        <a:xfrm rot="10800000">
          <a:off x="1474110" y="3680366"/>
          <a:ext cx="5149644" cy="708079"/>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24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Get ahead of the game</a:t>
          </a:r>
        </a:p>
      </dsp:txBody>
      <dsp:txXfrm rot="10800000">
        <a:off x="1651130" y="3680366"/>
        <a:ext cx="4972624" cy="708079"/>
      </dsp:txXfrm>
    </dsp:sp>
    <dsp:sp modelId="{3D8914A6-93FC-42DA-B307-A58A32438E09}">
      <dsp:nvSpPr>
        <dsp:cNvPr id="0" name=""/>
        <dsp:cNvSpPr/>
      </dsp:nvSpPr>
      <dsp:spPr>
        <a:xfrm>
          <a:off x="1142630" y="3682945"/>
          <a:ext cx="708079" cy="708079"/>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BCA9B-466E-4010-A562-CB6892752CA5}" type="datetimeFigureOut">
              <a:rPr lang="en-US" smtClean="0"/>
              <a:t>5/16/2019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F4360-B13A-4F9A-8E64-9F956646DD30}" type="slidenum">
              <a:rPr lang="en-US" smtClean="0"/>
              <a:t>‹#›</a:t>
            </a:fld>
            <a:endParaRPr lang="en-US"/>
          </a:p>
        </p:txBody>
      </p:sp>
    </p:spTree>
    <p:extLst>
      <p:ext uri="{BB962C8B-B14F-4D97-AF65-F5344CB8AC3E}">
        <p14:creationId xmlns:p14="http://schemas.microsoft.com/office/powerpoint/2010/main" val="296047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to the second module in CSTE’s online learning course, entitled “Creating an Action Plan for Opioid Surveillance.”</a:t>
            </a:r>
          </a:p>
          <a:p>
            <a:pPr marL="171450" indent="-171450">
              <a:buFont typeface="Arial" panose="020B0604020202020204" pitchFamily="34" charset="0"/>
              <a:buChar char="•"/>
            </a:pPr>
            <a:r>
              <a:rPr lang="en-US" dirty="0"/>
              <a:t>This module is entitled, “Assess the Stakeholder Landscape” and corresponds to the first step in the four-step process to create an action plan for opioid surveillance.</a:t>
            </a:r>
          </a:p>
          <a:p>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1</a:t>
            </a:fld>
            <a:endParaRPr lang="en-US"/>
          </a:p>
        </p:txBody>
      </p:sp>
    </p:spTree>
    <p:extLst>
      <p:ext uri="{BB962C8B-B14F-4D97-AF65-F5344CB8AC3E}">
        <p14:creationId xmlns:p14="http://schemas.microsoft.com/office/powerpoint/2010/main" val="1970611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Step 1 is to identify your key stakeholders.</a:t>
            </a:r>
          </a:p>
          <a:p>
            <a:pPr marL="171450" indent="-171450">
              <a:buFont typeface="Arial" panose="020B0604020202020204" pitchFamily="34" charset="0"/>
              <a:buChar char="•"/>
            </a:pPr>
            <a:r>
              <a:rPr lang="en-US" dirty="0"/>
              <a:t>This process should begin with a brainstorming session in which you and/or your team create a list of all the various individuals, groups, and organizations that have (or could have) an interest in your opioid surveillance plan. This can include </a:t>
            </a:r>
            <a:r>
              <a:rPr lang="en-US" b="1" dirty="0"/>
              <a:t>internal</a:t>
            </a:r>
            <a:r>
              <a:rPr lang="en-US" dirty="0"/>
              <a:t> and </a:t>
            </a:r>
            <a:r>
              <a:rPr lang="en-US" b="1" dirty="0"/>
              <a:t>external </a:t>
            </a:r>
            <a:r>
              <a:rPr lang="en-US" dirty="0"/>
              <a:t>stakeholders, those who </a:t>
            </a:r>
            <a:r>
              <a:rPr lang="en-US" b="1" dirty="0"/>
              <a:t>provide</a:t>
            </a:r>
            <a:r>
              <a:rPr lang="en-US" dirty="0"/>
              <a:t> (or could provide) data needed for your opioid surveillance activities and those who </a:t>
            </a:r>
            <a:r>
              <a:rPr lang="en-US" b="1" dirty="0"/>
              <a:t>receive</a:t>
            </a:r>
            <a:r>
              <a:rPr lang="en-US" dirty="0"/>
              <a:t> (or could benefit from receiving) such data. The goal is to be as inclusive as possible to identify a wide range of stakeholders and eliminate any of the “blind spots” that we previously mentioned.</a:t>
            </a:r>
          </a:p>
          <a:p>
            <a:pPr marL="171450" indent="-171450">
              <a:buFont typeface="Arial" panose="020B0604020202020204" pitchFamily="34" charset="0"/>
              <a:buChar char="•"/>
            </a:pPr>
            <a:r>
              <a:rPr lang="en-US" dirty="0"/>
              <a:t>Remember that your key stakeholders can and will change over time, so consider your list of key stakeholders to be a “working document” – meaning that it is not set in stone, and it will need to be revisited and updated as circumstances related to opioids and surveillance change.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10</a:t>
            </a:fld>
            <a:endParaRPr lang="en-US"/>
          </a:p>
        </p:txBody>
      </p:sp>
    </p:spTree>
    <p:extLst>
      <p:ext uri="{BB962C8B-B14F-4D97-AF65-F5344CB8AC3E}">
        <p14:creationId xmlns:p14="http://schemas.microsoft.com/office/powerpoint/2010/main" val="699320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you’ve created a list of your current key stakeholders, you’re ready to assess your stakeholders.</a:t>
            </a:r>
          </a:p>
          <a:p>
            <a:pPr marL="171450" indent="-171450">
              <a:buFont typeface="Arial" panose="020B0604020202020204" pitchFamily="34" charset="0"/>
              <a:buChar char="•"/>
            </a:pPr>
            <a:r>
              <a:rPr lang="en-US" dirty="0"/>
              <a:t>The purpose of stakeholder assessment is to get to know your stakeholders. As such, you will need to answer questions designed to clarify what each stakeholder has to gain or lose as a result of being involved in your opioid surveillance plan.</a:t>
            </a:r>
          </a:p>
          <a:p>
            <a:pPr marL="171450" indent="-171450">
              <a:buFont typeface="Arial" panose="020B0604020202020204" pitchFamily="34" charset="0"/>
              <a:buChar char="•"/>
            </a:pPr>
            <a:r>
              <a:rPr lang="en-US" dirty="0"/>
              <a:t>Ask yourself, what are the opioid issues of most interest to each stakeholder?</a:t>
            </a:r>
          </a:p>
          <a:p>
            <a:pPr marL="171450" indent="-171450">
              <a:buFont typeface="Arial" panose="020B0604020202020204" pitchFamily="34" charset="0"/>
              <a:buChar char="•"/>
            </a:pPr>
            <a:r>
              <a:rPr lang="en-US" dirty="0"/>
              <a:t>Is the stakeholder a data supplier, data user, or both?</a:t>
            </a:r>
          </a:p>
          <a:p>
            <a:pPr marL="171450" indent="-171450">
              <a:buFont typeface="Arial" panose="020B0604020202020204" pitchFamily="34" charset="0"/>
              <a:buChar char="•"/>
            </a:pPr>
            <a:r>
              <a:rPr lang="en-US" dirty="0"/>
              <a:t>Is this stakeholder connected to your other stakeholders – if so, how?</a:t>
            </a:r>
          </a:p>
          <a:p>
            <a:pPr marL="171450" indent="-171450">
              <a:buFont typeface="Arial" panose="020B0604020202020204" pitchFamily="34" charset="0"/>
              <a:buChar char="•"/>
            </a:pPr>
            <a:r>
              <a:rPr lang="en-US" dirty="0"/>
              <a:t>If the stakeholder is a group or an organization, do you have a point of contact? – perhaps someone known to you from a another current or previous project?</a:t>
            </a:r>
          </a:p>
          <a:p>
            <a:pPr marL="171450" indent="-171450">
              <a:buFont typeface="Arial" panose="020B0604020202020204" pitchFamily="34" charset="0"/>
              <a:buChar char="•"/>
            </a:pPr>
            <a:r>
              <a:rPr lang="en-US" dirty="0"/>
              <a:t>Because we are working toward the development of an </a:t>
            </a:r>
            <a:r>
              <a:rPr lang="en-US" u="sng" dirty="0"/>
              <a:t>action plan </a:t>
            </a:r>
            <a:r>
              <a:rPr lang="en-US" dirty="0"/>
              <a:t>for opioid surveillance, it is important that we identify the next steps or actions that we will take with each stakeholder. So, as part of the stakeholder assessment process you should also ask yourself -- What are the next steps for initiating or sustaining engagement with each stakeholder?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11</a:t>
            </a:fld>
            <a:endParaRPr lang="en-US"/>
          </a:p>
        </p:txBody>
      </p:sp>
    </p:spTree>
    <p:extLst>
      <p:ext uri="{BB962C8B-B14F-4D97-AF65-F5344CB8AC3E}">
        <p14:creationId xmlns:p14="http://schemas.microsoft.com/office/powerpoint/2010/main" val="1949941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you’ve created an initial list of your key stakeholders and completed the stakeholder assessment activity, take a moment to think about each stakeholder’s current level of </a:t>
            </a:r>
            <a:r>
              <a:rPr lang="en-US" b="1" dirty="0"/>
              <a:t>influence</a:t>
            </a:r>
            <a:r>
              <a:rPr lang="en-US" dirty="0"/>
              <a:t> and </a:t>
            </a:r>
            <a:r>
              <a:rPr lang="en-US" b="1" dirty="0"/>
              <a:t>interest.</a:t>
            </a:r>
            <a:r>
              <a:rPr lang="en-US" dirty="0"/>
              <a:t> </a:t>
            </a:r>
          </a:p>
          <a:p>
            <a:pPr marL="171450" indent="-171450">
              <a:buFont typeface="Arial" panose="020B0604020202020204" pitchFamily="34" charset="0"/>
              <a:buChar char="•"/>
            </a:pPr>
            <a:r>
              <a:rPr lang="en-US" dirty="0"/>
              <a:t>Ask yourselves how much each stakeholder can currently influence the success of your opioid surveillance activities. Another way to think about this is: how likely is it that each stakeholder could really help you with your opioid surveillance activities – or could interfere with (or even sabotage) your opioid surveillance activities if not supportive.</a:t>
            </a:r>
          </a:p>
          <a:p>
            <a:pPr marL="171450" indent="-171450">
              <a:buFont typeface="Arial" panose="020B0604020202020204" pitchFamily="34" charset="0"/>
              <a:buChar char="•"/>
            </a:pPr>
            <a:r>
              <a:rPr lang="en-US" dirty="0"/>
              <a:t>Then ask yourselves how interested each stakeholder currently is in your opioid surveillance activities. Perhaps the stakeholder is highly interested and has been involved or wanting to be involved, or the stakeholder is not yet interested at all.</a:t>
            </a:r>
          </a:p>
          <a:p>
            <a:pPr marL="171450" indent="-171450">
              <a:buFont typeface="Arial" panose="020B0604020202020204" pitchFamily="34" charset="0"/>
              <a:buChar char="•"/>
            </a:pPr>
            <a:r>
              <a:rPr lang="en-US" dirty="0"/>
              <a:t>After you’ve thought about these questions, you’ll be able to map or position each stakeholder according to his or her current level of influence and interest in your opioid surveillance activities.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12</a:t>
            </a:fld>
            <a:endParaRPr lang="en-US"/>
          </a:p>
        </p:txBody>
      </p:sp>
    </p:spTree>
    <p:extLst>
      <p:ext uri="{BB962C8B-B14F-4D97-AF65-F5344CB8AC3E}">
        <p14:creationId xmlns:p14="http://schemas.microsoft.com/office/powerpoint/2010/main" val="62680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fontAlgn="base">
              <a:buFont typeface="Arial" panose="020B0604020202020204" pitchFamily="34" charset="0"/>
              <a:buChar char="•"/>
            </a:pPr>
            <a:r>
              <a:rPr lang="en-US" sz="1200" b="0" dirty="0"/>
              <a:t>You can use a stakeholder map, such as the one shown here, to make decisions about how often and in what ways you will engage your stakeholders.</a:t>
            </a:r>
          </a:p>
          <a:p>
            <a:pPr marL="181240" indent="-181240" fontAlgn="base">
              <a:buFont typeface="Arial" panose="020B0604020202020204" pitchFamily="34" charset="0"/>
              <a:buChar char="•"/>
            </a:pPr>
            <a:r>
              <a:rPr lang="en-US" sz="1200" b="0" dirty="0"/>
              <a:t>Let’s walk through an example of how to use a stakeholder map to inform stakeholder engagement.</a:t>
            </a:r>
          </a:p>
          <a:p>
            <a:pPr marL="181240" indent="-181240" fontAlgn="base">
              <a:buFont typeface="Arial" panose="020B0604020202020204" pitchFamily="34" charset="0"/>
              <a:buChar char="•"/>
            </a:pPr>
            <a:r>
              <a:rPr lang="en-US" sz="1200" b="0" dirty="0"/>
              <a:t>For this example, we will map four fictional stakeholders.</a:t>
            </a:r>
          </a:p>
          <a:p>
            <a:pPr marL="181240" indent="-181240" fontAlgn="base">
              <a:buFont typeface="Arial" panose="020B0604020202020204" pitchFamily="34" charset="0"/>
              <a:buChar char="•"/>
            </a:pPr>
            <a:r>
              <a:rPr lang="en-US" sz="1200" b="0" dirty="0"/>
              <a:t>Let’s assume you have a stakeholder named </a:t>
            </a:r>
            <a:r>
              <a:rPr lang="en-US" sz="1200" b="1" dirty="0"/>
              <a:t>Janet</a:t>
            </a:r>
            <a:r>
              <a:rPr lang="en-US" sz="1200" b="0" dirty="0"/>
              <a:t> and you through your stakeholder analysis process you identified as a stakeholder who is highly influential and highly interested. Your charge is to manage this relationship closely. You </a:t>
            </a:r>
            <a:r>
              <a:rPr lang="en-US" sz="1200" dirty="0"/>
              <a:t>must fully engage people like Janet and make the greatest efforts to keep them happy and engaged.</a:t>
            </a:r>
          </a:p>
          <a:p>
            <a:pPr marL="181240" indent="-181240" fontAlgn="base">
              <a:buFont typeface="Arial" panose="020B0604020202020204" pitchFamily="34" charset="0"/>
              <a:buChar char="•"/>
            </a:pPr>
            <a:r>
              <a:rPr lang="en-US" sz="1200" b="0" dirty="0"/>
              <a:t>Now let’s look at </a:t>
            </a:r>
            <a:r>
              <a:rPr lang="en-US" sz="1200" b="1" dirty="0"/>
              <a:t>Claire. </a:t>
            </a:r>
            <a:r>
              <a:rPr lang="en-US" sz="1200" b="0" dirty="0"/>
              <a:t>Claire</a:t>
            </a:r>
            <a:r>
              <a:rPr lang="en-US" sz="1200" b="1" dirty="0"/>
              <a:t> </a:t>
            </a:r>
            <a:r>
              <a:rPr lang="en-US" sz="1200" b="0" dirty="0"/>
              <a:t>is just as influential as Janet, but currently less interested. Your charge is to keep Claire satisfied while looking for opportunities to peak her interest in your opioid surveillance activities. For example, maybe you could share data with Claire that would be useful to her in her own work and help her to see the value of your surveillance activities.</a:t>
            </a:r>
          </a:p>
          <a:p>
            <a:pPr marL="181240" indent="-181240" fontAlgn="base">
              <a:buFont typeface="Arial" panose="020B0604020202020204" pitchFamily="34" charset="0"/>
              <a:buChar char="•"/>
            </a:pPr>
            <a:r>
              <a:rPr lang="en-US" sz="1200" b="0" dirty="0"/>
              <a:t>Next, let’s look at </a:t>
            </a:r>
            <a:r>
              <a:rPr lang="en-US" sz="1200" b="1" dirty="0"/>
              <a:t>Ron. </a:t>
            </a:r>
            <a:r>
              <a:rPr lang="en-US" sz="1200" b="0" dirty="0"/>
              <a:t>Ron</a:t>
            </a:r>
            <a:r>
              <a:rPr lang="en-US" sz="1200" b="1" dirty="0"/>
              <a:t> </a:t>
            </a:r>
            <a:r>
              <a:rPr lang="en-US" sz="1200" b="0" dirty="0"/>
              <a:t>is highly interested in your opioid surveillance work, but not particularly influential. You should keep Ron informed to maintain his interest, while also looking for opportunities to increase his influence</a:t>
            </a:r>
            <a:r>
              <a:rPr lang="en-US" sz="1200" dirty="0"/>
              <a:t>. For example, you might be able to offer Ron a spot on a workgroup or committee that could increase his visibility and credibility.</a:t>
            </a:r>
          </a:p>
          <a:p>
            <a:pPr marL="181240" indent="-181240" fontAlgn="base">
              <a:buFont typeface="Arial" panose="020B0604020202020204" pitchFamily="34" charset="0"/>
              <a:buChar char="•"/>
            </a:pPr>
            <a:r>
              <a:rPr lang="en-US" sz="1200" b="0" dirty="0"/>
              <a:t>Lastly, let’s look at </a:t>
            </a:r>
            <a:r>
              <a:rPr lang="en-US" sz="1200" b="1" dirty="0"/>
              <a:t>James. </a:t>
            </a:r>
            <a:r>
              <a:rPr lang="en-US" sz="1200" b="0" dirty="0"/>
              <a:t>James is neither interested in your opioid surveillance work or very influential. You shouldn’t spend too much time or resources engaging James, but don’t let him drop completely off your radar. Continue to provide low-level and low resource-intensive outreach to James and occasionally offer him an opportunity to become more involved. You never know when James might change positions or change his attitude and therefore be in a better position to become more interested and/or influential in your opioid surveillance activities.</a:t>
            </a:r>
            <a:endParaRPr lang="en-US" sz="1200" dirty="0"/>
          </a:p>
          <a:p>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13</a:t>
            </a:fld>
            <a:endParaRPr lang="en-US" dirty="0"/>
          </a:p>
        </p:txBody>
      </p:sp>
    </p:spTree>
    <p:extLst>
      <p:ext uri="{BB962C8B-B14F-4D97-AF65-F5344CB8AC3E}">
        <p14:creationId xmlns:p14="http://schemas.microsoft.com/office/powerpoint/2010/main" val="1625643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several resources related to stakeholder analysis and mapping that you can download from the Resources section of the CSTE online learning module.  </a:t>
            </a:r>
          </a:p>
        </p:txBody>
      </p:sp>
      <p:sp>
        <p:nvSpPr>
          <p:cNvPr id="4" name="Slide Number Placeholder 3"/>
          <p:cNvSpPr>
            <a:spLocks noGrp="1"/>
          </p:cNvSpPr>
          <p:nvPr>
            <p:ph type="sldNum" sz="quarter" idx="5"/>
          </p:nvPr>
        </p:nvSpPr>
        <p:spPr/>
        <p:txBody>
          <a:bodyPr/>
          <a:lstStyle/>
          <a:p>
            <a:fld id="{3CAF4360-B13A-4F9A-8E64-9F956646DD30}" type="slidenum">
              <a:rPr lang="en-US" smtClean="0"/>
              <a:t>14</a:t>
            </a:fld>
            <a:endParaRPr lang="en-US"/>
          </a:p>
        </p:txBody>
      </p:sp>
    </p:spTree>
    <p:extLst>
      <p:ext uri="{BB962C8B-B14F-4D97-AF65-F5344CB8AC3E}">
        <p14:creationId xmlns:p14="http://schemas.microsoft.com/office/powerpoint/2010/main" val="102962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of the resources available on the Resources section of the CSTE online learning module is the stakeholder analysis worksheet. </a:t>
            </a:r>
          </a:p>
          <a:p>
            <a:pPr marL="171450" indent="-171450">
              <a:buFont typeface="Arial" panose="020B0604020202020204" pitchFamily="34" charset="0"/>
              <a:buChar char="•"/>
            </a:pPr>
            <a:r>
              <a:rPr lang="en-US" dirty="0"/>
              <a:t>Here you can see an image of the first page of the worksheet and an example of how to complete the worksheet.</a:t>
            </a:r>
          </a:p>
          <a:p>
            <a:pPr marL="171450" indent="-171450">
              <a:buFont typeface="Arial" panose="020B0604020202020204" pitchFamily="34" charset="0"/>
              <a:buChar char="•"/>
            </a:pPr>
            <a:r>
              <a:rPr lang="en-US" dirty="0"/>
              <a:t>We encourage you to download this resource and fill it out according to the instructions that you will find at the top of the worksheet. </a:t>
            </a:r>
          </a:p>
        </p:txBody>
      </p:sp>
      <p:sp>
        <p:nvSpPr>
          <p:cNvPr id="4" name="Slide Number Placeholder 3"/>
          <p:cNvSpPr>
            <a:spLocks noGrp="1"/>
          </p:cNvSpPr>
          <p:nvPr>
            <p:ph type="sldNum" sz="quarter" idx="5"/>
          </p:nvPr>
        </p:nvSpPr>
        <p:spPr/>
        <p:txBody>
          <a:bodyPr/>
          <a:lstStyle/>
          <a:p>
            <a:fld id="{3CAF4360-B13A-4F9A-8E64-9F956646DD30}" type="slidenum">
              <a:rPr lang="en-US" smtClean="0"/>
              <a:t>15</a:t>
            </a:fld>
            <a:endParaRPr lang="en-US"/>
          </a:p>
        </p:txBody>
      </p:sp>
    </p:spTree>
    <p:extLst>
      <p:ext uri="{BB962C8B-B14F-4D97-AF65-F5344CB8AC3E}">
        <p14:creationId xmlns:p14="http://schemas.microsoft.com/office/powerpoint/2010/main" val="4247577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of the resources available on the Resources section of the CSTE online learning module is the stakeholder mapping matrix. </a:t>
            </a:r>
          </a:p>
          <a:p>
            <a:pPr marL="171450" indent="-171450">
              <a:buFont typeface="Arial" panose="020B0604020202020204" pitchFamily="34" charset="0"/>
              <a:buChar char="•"/>
            </a:pPr>
            <a:r>
              <a:rPr lang="en-US" dirty="0"/>
              <a:t>Here you can see an image of the stakeholder mapping matrix. We reviewed an example of how to complete this mapping matrix when we discussed how this map can be used to inform stakeholder engagement.</a:t>
            </a:r>
          </a:p>
          <a:p>
            <a:pPr marL="171450" indent="-171450">
              <a:buFont typeface="Arial" panose="020B0604020202020204" pitchFamily="34" charset="0"/>
              <a:buChar char="•"/>
            </a:pPr>
            <a:r>
              <a:rPr lang="en-US" dirty="0"/>
              <a:t>We encourage you to download this resource and fill it out according to the instructions that you will find at the top of the worksheet. </a:t>
            </a:r>
          </a:p>
        </p:txBody>
      </p:sp>
      <p:sp>
        <p:nvSpPr>
          <p:cNvPr id="4" name="Slide Number Placeholder 3"/>
          <p:cNvSpPr>
            <a:spLocks noGrp="1"/>
          </p:cNvSpPr>
          <p:nvPr>
            <p:ph type="sldNum" sz="quarter" idx="5"/>
          </p:nvPr>
        </p:nvSpPr>
        <p:spPr/>
        <p:txBody>
          <a:bodyPr/>
          <a:lstStyle/>
          <a:p>
            <a:fld id="{3CAF4360-B13A-4F9A-8E64-9F956646DD30}" type="slidenum">
              <a:rPr lang="en-US" smtClean="0"/>
              <a:t>16</a:t>
            </a:fld>
            <a:endParaRPr lang="en-US"/>
          </a:p>
        </p:txBody>
      </p:sp>
    </p:spTree>
    <p:extLst>
      <p:ext uri="{BB962C8B-B14F-4D97-AF65-F5344CB8AC3E}">
        <p14:creationId xmlns:p14="http://schemas.microsoft.com/office/powerpoint/2010/main" val="3872583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now completed the second module of this online course. </a:t>
            </a:r>
          </a:p>
          <a:p>
            <a:endParaRPr lang="en-US" dirty="0"/>
          </a:p>
          <a:p>
            <a:r>
              <a:rPr lang="en-US" dirty="0"/>
              <a:t>When you’re ready, please proceed with the next module, which is about the various data sources and indicators that you could use as part of your opioid surveillance activities.</a:t>
            </a:r>
          </a:p>
          <a:p>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17</a:t>
            </a:fld>
            <a:endParaRPr lang="en-US"/>
          </a:p>
        </p:txBody>
      </p:sp>
    </p:spTree>
    <p:extLst>
      <p:ext uri="{BB962C8B-B14F-4D97-AF65-F5344CB8AC3E}">
        <p14:creationId xmlns:p14="http://schemas.microsoft.com/office/powerpoint/2010/main" val="3426989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8B80EA-6DC5-FA41-8F9F-2D02042CAFCA}" type="slidenum">
              <a:rPr lang="en-US" smtClean="0"/>
              <a:t>18</a:t>
            </a:fld>
            <a:endParaRPr lang="en-US"/>
          </a:p>
        </p:txBody>
      </p:sp>
    </p:spTree>
    <p:extLst>
      <p:ext uri="{BB962C8B-B14F-4D97-AF65-F5344CB8AC3E}">
        <p14:creationId xmlns:p14="http://schemas.microsoft.com/office/powerpoint/2010/main" val="53010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Carol McPhillips-Tangum and I will be your online course instructor for this module.</a:t>
            </a:r>
          </a:p>
        </p:txBody>
      </p:sp>
      <p:sp>
        <p:nvSpPr>
          <p:cNvPr id="4" name="Slide Number Placeholder 3"/>
          <p:cNvSpPr>
            <a:spLocks noGrp="1"/>
          </p:cNvSpPr>
          <p:nvPr>
            <p:ph type="sldNum" sz="quarter" idx="5"/>
          </p:nvPr>
        </p:nvSpPr>
        <p:spPr/>
        <p:txBody>
          <a:bodyPr/>
          <a:lstStyle/>
          <a:p>
            <a:fld id="{3CAF4360-B13A-4F9A-8E64-9F956646DD30}" type="slidenum">
              <a:rPr lang="en-US" smtClean="0"/>
              <a:t>2</a:t>
            </a:fld>
            <a:endParaRPr lang="en-US"/>
          </a:p>
        </p:txBody>
      </p:sp>
    </p:spTree>
    <p:extLst>
      <p:ext uri="{BB962C8B-B14F-4D97-AF65-F5344CB8AC3E}">
        <p14:creationId xmlns:p14="http://schemas.microsoft.com/office/powerpoint/2010/main" val="11660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goals of this session are to provide an overview of stakeholder analysis and mapping, which we will explore as tools that you can use to identify stakeholders – including some that you may consider to be “non-traditional” stakeholders in your opioid-related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will show you how to use stakeholder analysis and mapping as tools for better understanding your stakeholders with respect to </a:t>
            </a:r>
            <a:r>
              <a:rPr lang="en-US" i="0" u="sng" dirty="0"/>
              <a:t>their</a:t>
            </a:r>
            <a:r>
              <a:rPr lang="en-US" dirty="0"/>
              <a:t> interests and needs, as well as recognizing the roles that your stakeholders play (or </a:t>
            </a:r>
            <a:r>
              <a:rPr lang="en-US" u="sng" dirty="0"/>
              <a:t>could</a:t>
            </a:r>
            <a:r>
              <a:rPr lang="en-US" dirty="0"/>
              <a:t> play) in your opioid surveillance activities.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3</a:t>
            </a:fld>
            <a:endParaRPr lang="en-US"/>
          </a:p>
        </p:txBody>
      </p:sp>
    </p:spTree>
    <p:extLst>
      <p:ext uri="{BB962C8B-B14F-4D97-AF65-F5344CB8AC3E}">
        <p14:creationId xmlns:p14="http://schemas.microsoft.com/office/powerpoint/2010/main" val="75149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rPr>
              <a:t>Upon completing this online module, you will be able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cs typeface="Arial" panose="020B0604020202020204" pitchFamily="34" charset="0"/>
              </a:rPr>
              <a:t>Define stakeholder analysis and mapping;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cs typeface="Arial" panose="020B0604020202020204" pitchFamily="34" charset="0"/>
              </a:rPr>
              <a:t>Explain the value of including non-traditional stakeholders in your opioid surveillance plan and activities;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ea typeface="Calibri" panose="020F0502020204030204" pitchFamily="34" charset="0"/>
                <a:cs typeface="Arial" panose="020B0604020202020204" pitchFamily="34" charset="0"/>
              </a:rPr>
              <a:t>Apply the principles of stakeholder mapping to identify at least three stakeholders who play an important role in opioid surveillance within your jurisdiction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4</a:t>
            </a:fld>
            <a:endParaRPr lang="en-US"/>
          </a:p>
        </p:txBody>
      </p:sp>
    </p:spTree>
    <p:extLst>
      <p:ext uri="{BB962C8B-B14F-4D97-AF65-F5344CB8AC3E}">
        <p14:creationId xmlns:p14="http://schemas.microsoft.com/office/powerpoint/2010/main" val="2881679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do we mean by the term “stakeholders” and how can we be sure that we’ve identified the key stakeholders?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Stakeholders can be individuals, groups, or organizations with an interest (or </a:t>
            </a:r>
            <a:r>
              <a:rPr lang="en-US" i="1" dirty="0"/>
              <a:t>potential</a:t>
            </a:r>
            <a:r>
              <a:rPr lang="en-US" dirty="0"/>
              <a:t> interest) in your project or opioid surveillance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stakeholder might be internal or external. Internal stakeholders could include other individuals, groups, departments, or divisions that exist within your health department and who have an interest in opioid surveillance – regardless of whether they have recognized or acted on that interest. External stakeholders, on the other hand, could include individuals, groups, or organizations that exist outside of your health department and who have at least some interest in opioid surveillance (again, whether they know it or have acted on it yet).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Stakeholders are also sometimes thought of as being primary or secondary. Primary stakeholders are those who are most directly involved and that have the greatest likelihood of already being involved in your opioid surveillance plan (i.e., the department of vital statistics/records, the coroner or medical examiner). Secondary stakeholders are those who might be considered intermediaries in the opioid surveillance process and these are probably not the first people, groups, or organizations that you initially think of when you think about opioid surveillance (i.e., hospital association, needle exchange program).</a:t>
            </a:r>
          </a:p>
          <a:p>
            <a:pPr marL="171450" indent="-171450">
              <a:buFont typeface="Arial" panose="020B0604020202020204" pitchFamily="34" charset="0"/>
              <a:buChar char="•"/>
            </a:pPr>
            <a:r>
              <a:rPr lang="en-US" dirty="0"/>
              <a:t>A general rule of thumb fo</a:t>
            </a:r>
            <a:r>
              <a:rPr lang="en-US" sz="1200" b="0" i="0" kern="1200" dirty="0">
                <a:solidFill>
                  <a:schemeClr val="tx1"/>
                </a:solidFill>
                <a:effectLst/>
                <a:latin typeface="+mn-lt"/>
                <a:ea typeface="+mn-ea"/>
                <a:cs typeface="+mn-cs"/>
              </a:rPr>
              <a:t>r ensuring that key stakeholders have been included in the process is to </a:t>
            </a:r>
            <a:r>
              <a:rPr lang="en-US" sz="1200" b="1" i="0" kern="1200" dirty="0">
                <a:solidFill>
                  <a:schemeClr val="tx1"/>
                </a:solidFill>
                <a:effectLst/>
                <a:latin typeface="+mn-lt"/>
                <a:ea typeface="+mn-ea"/>
                <a:cs typeface="+mn-cs"/>
              </a:rPr>
              <a:t>question whose support or lack of it might significantly influence the success of your opioid surveillance activities</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Another rule of thumb is to think about an article or news spot about opioids in your community…Anyone who might stop to read, listen to, or watch news coverage of the opioid crisis should probably be considered a stakeholder.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this course, we will introduce you to a tool that can be used to map stakeholders according to criteria such as interest and influence.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5</a:t>
            </a:fld>
            <a:endParaRPr lang="en-US"/>
          </a:p>
        </p:txBody>
      </p:sp>
    </p:spTree>
    <p:extLst>
      <p:ext uri="{BB962C8B-B14F-4D97-AF65-F5344CB8AC3E}">
        <p14:creationId xmlns:p14="http://schemas.microsoft.com/office/powerpoint/2010/main" val="288654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what is stakeholder analysis?</a:t>
            </a:r>
          </a:p>
          <a:p>
            <a:pPr marL="171450" indent="-171450">
              <a:buFont typeface="Arial" panose="020B0604020202020204" pitchFamily="34" charset="0"/>
              <a:buChar char="•"/>
            </a:pPr>
            <a:r>
              <a:rPr lang="en-US" dirty="0"/>
              <a:t>Stakeholder analysis is a critical tool for identifying key stakeholders. In this , we will introduce some tools that can be used to identify the individuals and organizations that have an actual – or potential – stake in your opioid surveillance plan. Use of these tools should help prevent “blind spots” that can have a negative affect on your project or surveillance plan.</a:t>
            </a:r>
          </a:p>
          <a:p>
            <a:pPr marL="171450" indent="-171450">
              <a:buFont typeface="Arial" panose="020B0604020202020204" pitchFamily="34" charset="0"/>
              <a:buChar char="•"/>
            </a:pPr>
            <a:r>
              <a:rPr lang="en-US" dirty="0"/>
              <a:t>Through stakeholder analysis, the interests and needs of each stakeholder is considered and clarified…</a:t>
            </a:r>
          </a:p>
          <a:p>
            <a:pPr marL="171450" indent="-171450">
              <a:buFont typeface="Arial" panose="020B0604020202020204" pitchFamily="34" charset="0"/>
              <a:buChar char="•"/>
            </a:pPr>
            <a:r>
              <a:rPr lang="en-US" dirty="0"/>
              <a:t>And you will have the opportunity to think critically about how stakeholder interests and needs will affect your project or surveillance plan.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6</a:t>
            </a:fld>
            <a:endParaRPr lang="en-US"/>
          </a:p>
        </p:txBody>
      </p:sp>
    </p:spTree>
    <p:extLst>
      <p:ext uri="{BB962C8B-B14F-4D97-AF65-F5344CB8AC3E}">
        <p14:creationId xmlns:p14="http://schemas.microsoft.com/office/powerpoint/2010/main" val="123138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many benefits to conducting stakeholder analysis.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We previously mentioned that one of the benefits of stakeholder analysis is to identify </a:t>
            </a:r>
            <a:r>
              <a:rPr lang="en-US" sz="1200" b="1" i="0" kern="1200" dirty="0">
                <a:solidFill>
                  <a:schemeClr val="tx1"/>
                </a:solidFill>
                <a:effectLst/>
                <a:latin typeface="+mn-lt"/>
                <a:ea typeface="+mn-ea"/>
                <a:cs typeface="+mn-cs"/>
              </a:rPr>
              <a:t>blind spots</a:t>
            </a:r>
            <a:r>
              <a:rPr lang="en-US" sz="1200" b="0" i="0" kern="1200" dirty="0">
                <a:solidFill>
                  <a:schemeClr val="tx1"/>
                </a:solidFill>
                <a:effectLst/>
                <a:latin typeface="+mn-lt"/>
                <a:ea typeface="+mn-ea"/>
                <a:cs typeface="+mn-cs"/>
              </a:rPr>
              <a:t> by identifying stakeholders whose support you might really need for your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You can also use stakeholder analysis to get your project, in this case your opioid surveillance plan, into the </a:t>
            </a:r>
            <a:r>
              <a:rPr lang="en-US" sz="1200" b="1" i="0" kern="1200" dirty="0">
                <a:solidFill>
                  <a:schemeClr val="tx1"/>
                </a:solidFill>
                <a:effectLst/>
                <a:latin typeface="+mn-lt"/>
                <a:ea typeface="+mn-ea"/>
                <a:cs typeface="+mn-cs"/>
              </a:rPr>
              <a:t>best shape possible</a:t>
            </a:r>
            <a:r>
              <a:rPr lang="en-US" sz="1200" b="0" i="0" kern="1200" dirty="0">
                <a:solidFill>
                  <a:schemeClr val="tx1"/>
                </a:solidFill>
                <a:effectLst/>
                <a:latin typeface="+mn-lt"/>
                <a:ea typeface="+mn-ea"/>
                <a:cs typeface="+mn-cs"/>
              </a:rPr>
              <a:t>. For example, you can use the opinions of your most powerful stakeholders to help define your opioid surveillance activities at an early stage. These stakeholders will then be more likely to support you, and their input can also improve the quality of your surveillance efforts.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Gaining support from powerful stakeholders can help you to </a:t>
            </a:r>
            <a:r>
              <a:rPr lang="en-US" sz="1200" b="1" i="0" kern="1200" dirty="0">
                <a:solidFill>
                  <a:schemeClr val="tx1"/>
                </a:solidFill>
                <a:effectLst/>
                <a:latin typeface="+mn-lt"/>
                <a:ea typeface="+mn-ea"/>
                <a:cs typeface="+mn-cs"/>
              </a:rPr>
              <a:t>leverage resources</a:t>
            </a:r>
            <a:r>
              <a:rPr lang="en-US" sz="1200" b="0" i="0" kern="1200" dirty="0">
                <a:solidFill>
                  <a:schemeClr val="tx1"/>
                </a:solidFill>
                <a:effectLst/>
                <a:latin typeface="+mn-lt"/>
                <a:ea typeface="+mn-ea"/>
                <a:cs typeface="+mn-cs"/>
              </a:rPr>
              <a:t>, such as people, time or money. This makes it more likely that your opioid surveillance activities will be successful and sustainable.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By communicating with your stakeholders early and often, you can ensure that they fully grasp what you’re doing and </a:t>
            </a:r>
            <a:r>
              <a:rPr lang="en-US" sz="1200" b="1" i="0" kern="1200" dirty="0">
                <a:solidFill>
                  <a:schemeClr val="tx1"/>
                </a:solidFill>
                <a:effectLst/>
                <a:latin typeface="+mn-lt"/>
                <a:ea typeface="+mn-ea"/>
                <a:cs typeface="+mn-cs"/>
              </a:rPr>
              <a:t>understand the benefits </a:t>
            </a:r>
            <a:r>
              <a:rPr lang="en-US" sz="1200" b="0" i="0" kern="1200" dirty="0">
                <a:solidFill>
                  <a:schemeClr val="tx1"/>
                </a:solidFill>
                <a:effectLst/>
                <a:latin typeface="+mn-lt"/>
                <a:ea typeface="+mn-ea"/>
                <a:cs typeface="+mn-cs"/>
              </a:rPr>
              <a:t>of your opioid surveillance activities. This means that they can more actively support you when necessary.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Understanding your stakeholders means that you can anticipate and predict their reactions to your opioid surveillance activities. This allows you to </a:t>
            </a:r>
            <a:r>
              <a:rPr lang="en-US" sz="1200" b="1" i="0" kern="1200" dirty="0">
                <a:solidFill>
                  <a:schemeClr val="tx1"/>
                </a:solidFill>
                <a:effectLst/>
                <a:latin typeface="+mn-lt"/>
                <a:ea typeface="+mn-ea"/>
                <a:cs typeface="+mn-cs"/>
              </a:rPr>
              <a:t>get ahead of the game</a:t>
            </a:r>
            <a:r>
              <a:rPr lang="en-US" sz="1200" b="0" i="0" kern="1200" dirty="0">
                <a:solidFill>
                  <a:schemeClr val="tx1"/>
                </a:solidFill>
                <a:effectLst/>
                <a:latin typeface="+mn-lt"/>
                <a:ea typeface="+mn-ea"/>
                <a:cs typeface="+mn-cs"/>
              </a:rPr>
              <a:t>, so to speak, by planning opioid surveillance activities and strategies that will be agreeable to your key stakeholders.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7</a:t>
            </a:fld>
            <a:endParaRPr lang="en-US"/>
          </a:p>
        </p:txBody>
      </p:sp>
    </p:spTree>
    <p:extLst>
      <p:ext uri="{BB962C8B-B14F-4D97-AF65-F5344CB8AC3E}">
        <p14:creationId xmlns:p14="http://schemas.microsoft.com/office/powerpoint/2010/main" val="207843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many different individuals, groups, and organizations that could be considered key stakeholders in the development of an opioid surveillance plan. When you are working on an issue as complex as the opioid crisis, it would be a mistake to rely solely on the “usual suspects” </a:t>
            </a:r>
            <a:r>
              <a:rPr lang="en-US" dirty="0" err="1"/>
              <a:t>oronly</a:t>
            </a:r>
            <a:r>
              <a:rPr lang="en-US" dirty="0"/>
              <a:t> on your closest and traditional public health partners.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Instead, you should think about stakeholders much more broadly. Opioid surveillance stakeholders could include: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Public health, such as state and local health departments, and the officials who work in these agencies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Government, such as the coroner or medical examiner, the Governor, state or local legislators, state or local health commissioner,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responders, such as police, fire, private ambulance services, 911 dispatchers,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Criminal justice, including jails and prisons, drug courts, and probation offices.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Health care, including medical professionals, hospitals, health care associations, dentists and even veterinarians.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Education agencies and educators, schools, school districts, colleges/universities and Boards of Education.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Media, including public radio, public TV and newspapers.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so many more….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AF4360-B13A-4F9A-8E64-9F956646DD30}" type="slidenum">
              <a:rPr lang="en-US" smtClean="0"/>
              <a:t>8</a:t>
            </a:fld>
            <a:endParaRPr lang="en-US"/>
          </a:p>
        </p:txBody>
      </p:sp>
    </p:spTree>
    <p:extLst>
      <p:ext uri="{BB962C8B-B14F-4D97-AF65-F5344CB8AC3E}">
        <p14:creationId xmlns:p14="http://schemas.microsoft.com/office/powerpoint/2010/main" val="928317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now that we understand the benefits of getting to better know and understand our stakeholders, let’s talk about stakeholder analysis and mapping.</a:t>
            </a:r>
          </a:p>
          <a:p>
            <a:pPr marL="171450" indent="-171450">
              <a:buFont typeface="Arial" panose="020B0604020202020204" pitchFamily="34" charset="0"/>
              <a:buChar char="•"/>
            </a:pPr>
            <a:r>
              <a:rPr lang="en-US" dirty="0"/>
              <a:t>There are four steps to stakeholder analysis and mapping. </a:t>
            </a:r>
          </a:p>
          <a:p>
            <a:pPr marL="171450" indent="-171450">
              <a:buFont typeface="Arial" panose="020B0604020202020204" pitchFamily="34" charset="0"/>
              <a:buChar char="•"/>
            </a:pPr>
            <a:r>
              <a:rPr lang="en-US" dirty="0"/>
              <a:t>Each of these steps is fairly straightforward but, like many other activities, what you get out of stakeholder analysis depends on what you put into it.</a:t>
            </a:r>
          </a:p>
          <a:p>
            <a:pPr marL="171450" indent="-171450">
              <a:buFont typeface="Arial" panose="020B0604020202020204" pitchFamily="34" charset="0"/>
              <a:buChar char="•"/>
            </a:pPr>
            <a:r>
              <a:rPr lang="en-US" dirty="0"/>
              <a:t>We encourage you to thoughtfully proceed through each of these steps to ensure that you identify and increase your understanding of </a:t>
            </a:r>
            <a:r>
              <a:rPr lang="en-US" u="sng" dirty="0"/>
              <a:t>all</a:t>
            </a:r>
            <a:r>
              <a:rPr lang="en-US" dirty="0"/>
              <a:t> the stakeholders related to your opioid surveillance activities.</a:t>
            </a:r>
          </a:p>
        </p:txBody>
      </p:sp>
      <p:sp>
        <p:nvSpPr>
          <p:cNvPr id="4" name="Slide Number Placeholder 3"/>
          <p:cNvSpPr>
            <a:spLocks noGrp="1"/>
          </p:cNvSpPr>
          <p:nvPr>
            <p:ph type="sldNum" sz="quarter" idx="5"/>
          </p:nvPr>
        </p:nvSpPr>
        <p:spPr/>
        <p:txBody>
          <a:bodyPr/>
          <a:lstStyle/>
          <a:p>
            <a:fld id="{3CAF4360-B13A-4F9A-8E64-9F956646DD30}" type="slidenum">
              <a:rPr lang="en-US" smtClean="0"/>
              <a:t>9</a:t>
            </a:fld>
            <a:endParaRPr lang="en-US"/>
          </a:p>
        </p:txBody>
      </p:sp>
    </p:spTree>
    <p:extLst>
      <p:ext uri="{BB962C8B-B14F-4D97-AF65-F5344CB8AC3E}">
        <p14:creationId xmlns:p14="http://schemas.microsoft.com/office/powerpoint/2010/main" val="2975226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6464" y="362075"/>
            <a:ext cx="8191072" cy="809179"/>
          </a:xfrm>
          <a:prstGeom prst="rect">
            <a:avLst/>
          </a:prstGeom>
        </p:spPr>
        <p:txBody>
          <a:bodyPr anchor="ctr">
            <a:normAutofit/>
          </a:bodyPr>
          <a:lstStyle>
            <a:lvl1pPr algn="l">
              <a:defRPr sz="4400">
                <a:solidFill>
                  <a:srgbClr val="15345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76464" y="1310901"/>
            <a:ext cx="8191072" cy="538447"/>
          </a:xfrm>
          <a:prstGeom prst="rect">
            <a:avLst/>
          </a:prstGeom>
        </p:spPr>
        <p:txBody>
          <a:bodyPr anchor="ctr">
            <a:normAutofit/>
          </a:bodyPr>
          <a:lstStyle>
            <a:lvl1pPr marL="0" indent="0" algn="l">
              <a:buNone/>
              <a:defRPr sz="32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5597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866490" y="2594157"/>
            <a:ext cx="6109650" cy="906463"/>
          </a:xfrm>
          <a:prstGeom prst="rect">
            <a:avLst/>
          </a:prstGeom>
        </p:spPr>
        <p:txBody>
          <a:bodyPr anchor="ctr">
            <a:normAutofit/>
          </a:bodyPr>
          <a:lstStyle>
            <a:lvl1pPr marL="0" indent="0" algn="ctr">
              <a:buNone/>
              <a:defRPr sz="3600" baseline="0">
                <a:solidFill>
                  <a:schemeClr val="bg1"/>
                </a:solidFill>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209080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Generic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FBF7-2FB9-4FB8-8F76-B165A6F979F6}"/>
              </a:ext>
            </a:extLst>
          </p:cNvPr>
          <p:cNvSpPr>
            <a:spLocks noGrp="1"/>
          </p:cNvSpPr>
          <p:nvPr>
            <p:ph type="title"/>
          </p:nvPr>
        </p:nvSpPr>
        <p:spPr>
          <a:xfrm>
            <a:off x="243658" y="255082"/>
            <a:ext cx="6208513" cy="871355"/>
          </a:xfrm>
          <a:prstGeom prst="rect">
            <a:avLst/>
          </a:prstGeom>
        </p:spPr>
        <p:txBody>
          <a:bodyPr anchor="ctr"/>
          <a:lstStyle>
            <a:lvl1pPr>
              <a:defRPr sz="3700">
                <a:solidFill>
                  <a:srgbClr val="15345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42C74989-0ACC-E34D-9C96-CCEE213DE438}"/>
              </a:ext>
            </a:extLst>
          </p:cNvPr>
          <p:cNvSpPr>
            <a:spLocks noGrp="1"/>
          </p:cNvSpPr>
          <p:nvPr>
            <p:ph idx="1"/>
          </p:nvPr>
        </p:nvSpPr>
        <p:spPr>
          <a:xfrm>
            <a:off x="243659" y="1547310"/>
            <a:ext cx="8643488" cy="4270687"/>
          </a:xfrm>
          <a:prstGeom prst="rect">
            <a:avLst/>
          </a:prstGeom>
        </p:spPr>
        <p:txBody>
          <a:bodyPr vert="horz" lIns="91440" tIns="45720" rIns="91440" bIns="45720" rtlCol="0">
            <a:normAutofit/>
          </a:bodyPr>
          <a:lstStyle>
            <a:lvl1pPr>
              <a:defRPr sz="2400">
                <a:solidFill>
                  <a:schemeClr val="tx1">
                    <a:lumMod val="75000"/>
                    <a:lumOff val="25000"/>
                  </a:schemeClr>
                </a:solidFill>
              </a:defRPr>
            </a:lvl1pPr>
            <a:lvl2pPr>
              <a:defRPr sz="2000" b="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165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ba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FBF7-2FB9-4FB8-8F76-B165A6F979F6}"/>
              </a:ext>
            </a:extLst>
          </p:cNvPr>
          <p:cNvSpPr>
            <a:spLocks noGrp="1"/>
          </p:cNvSpPr>
          <p:nvPr>
            <p:ph type="title"/>
          </p:nvPr>
        </p:nvSpPr>
        <p:spPr>
          <a:xfrm>
            <a:off x="243658" y="255082"/>
            <a:ext cx="6208513" cy="871355"/>
          </a:xfrm>
          <a:prstGeom prst="rect">
            <a:avLst/>
          </a:prstGeom>
        </p:spPr>
        <p:txBody>
          <a:bodyPr anchor="ctr"/>
          <a:lstStyle>
            <a:lvl1pPr>
              <a:defRPr sz="3700">
                <a:solidFill>
                  <a:srgbClr val="15345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42C74989-0ACC-E34D-9C96-CCEE213DE438}"/>
              </a:ext>
            </a:extLst>
          </p:cNvPr>
          <p:cNvSpPr>
            <a:spLocks noGrp="1"/>
          </p:cNvSpPr>
          <p:nvPr>
            <p:ph idx="1"/>
          </p:nvPr>
        </p:nvSpPr>
        <p:spPr>
          <a:xfrm>
            <a:off x="243659" y="1547310"/>
            <a:ext cx="5283838" cy="4270687"/>
          </a:xfrm>
          <a:prstGeom prst="rect">
            <a:avLst/>
          </a:prstGeom>
        </p:spPr>
        <p:txBody>
          <a:bodyPr vert="horz" lIns="91440" tIns="45720" rIns="91440" bIns="45720" rtlCol="0">
            <a:normAutofit/>
          </a:bodyPr>
          <a:lstStyle>
            <a:lvl1pPr>
              <a:defRPr sz="2400">
                <a:solidFill>
                  <a:schemeClr val="tx1">
                    <a:lumMod val="75000"/>
                    <a:lumOff val="25000"/>
                  </a:schemeClr>
                </a:solidFill>
              </a:defRPr>
            </a:lvl1pPr>
            <a:lvl2pPr>
              <a:defRPr sz="2000" b="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8721BDB5-4C90-4F4C-86A3-DF0414374DF6}"/>
              </a:ext>
            </a:extLst>
          </p:cNvPr>
          <p:cNvSpPr>
            <a:spLocks noGrp="1"/>
          </p:cNvSpPr>
          <p:nvPr>
            <p:ph type="pic" sz="quarter" idx="10"/>
          </p:nvPr>
        </p:nvSpPr>
        <p:spPr>
          <a:xfrm>
            <a:off x="5794375" y="1547310"/>
            <a:ext cx="3124200" cy="4267703"/>
          </a:xfrm>
          <a:solidFill>
            <a:schemeClr val="bg2"/>
          </a:solidFill>
        </p:spPr>
        <p:txBody>
          <a:bodyPr/>
          <a:lstStyle/>
          <a:p>
            <a:endParaRPr lang="en-US"/>
          </a:p>
        </p:txBody>
      </p:sp>
    </p:spTree>
    <p:extLst>
      <p:ext uri="{BB962C8B-B14F-4D97-AF65-F5344CB8AC3E}">
        <p14:creationId xmlns:p14="http://schemas.microsoft.com/office/powerpoint/2010/main" val="297372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63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d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959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8042178"/>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74" r:id="rId3"/>
    <p:sldLayoutId id="2147483677" r:id="rId4"/>
    <p:sldLayoutId id="2147483676" r:id="rId5"/>
    <p:sldLayoutId id="214748367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5FAFB-14FE-4DE2-9D23-C735FA21D8A0}"/>
              </a:ext>
            </a:extLst>
          </p:cNvPr>
          <p:cNvSpPr txBox="1">
            <a:spLocks/>
          </p:cNvSpPr>
          <p:nvPr/>
        </p:nvSpPr>
        <p:spPr>
          <a:xfrm>
            <a:off x="476464" y="1061985"/>
            <a:ext cx="8191072" cy="160527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15345A"/>
                </a:solidFill>
                <a:latin typeface="Arial" panose="020B0604020202020204" pitchFamily="34" charset="0"/>
                <a:ea typeface="+mj-ea"/>
                <a:cs typeface="Arial" panose="020B0604020202020204" pitchFamily="34" charset="0"/>
              </a:defRPr>
            </a:lvl1pPr>
          </a:lstStyle>
          <a:p>
            <a:pPr algn="ctr"/>
            <a:r>
              <a:rPr lang="en-US" b="1" dirty="0"/>
              <a:t>Assess the Stakeholder Landscape</a:t>
            </a:r>
          </a:p>
        </p:txBody>
      </p:sp>
    </p:spTree>
    <p:extLst>
      <p:ext uri="{BB962C8B-B14F-4D97-AF65-F5344CB8AC3E}">
        <p14:creationId xmlns:p14="http://schemas.microsoft.com/office/powerpoint/2010/main" val="140214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194498" y="255082"/>
            <a:ext cx="6747076" cy="871355"/>
          </a:xfrm>
        </p:spPr>
        <p:txBody>
          <a:bodyPr/>
          <a:lstStyle/>
          <a:p>
            <a:r>
              <a:rPr lang="en-US" dirty="0"/>
              <a:t>Step 1:Identify Stakeholders</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194497" y="1439875"/>
            <a:ext cx="5768153" cy="4579234"/>
          </a:xfrm>
        </p:spPr>
        <p:txBody>
          <a:bodyPr>
            <a:normAutofit/>
          </a:bodyPr>
          <a:lstStyle/>
          <a:p>
            <a:pPr>
              <a:buClr>
                <a:srgbClr val="002060"/>
              </a:buClr>
              <a:buFont typeface="Wingdings" panose="05000000000000000000" pitchFamily="2" charset="2"/>
              <a:buChar char="§"/>
            </a:pPr>
            <a:r>
              <a:rPr lang="en-US" dirty="0"/>
              <a:t>Begin by brainstorming</a:t>
            </a:r>
          </a:p>
          <a:p>
            <a:pPr lvl="1">
              <a:buClr>
                <a:srgbClr val="002060"/>
              </a:buClr>
              <a:buFont typeface="Wingdings" panose="05000000000000000000" pitchFamily="2" charset="2"/>
              <a:buChar char="§"/>
            </a:pPr>
            <a:r>
              <a:rPr lang="en-US" sz="2400" dirty="0"/>
              <a:t>Those </a:t>
            </a:r>
            <a:r>
              <a:rPr lang="en-US" sz="2400" i="1" dirty="0">
                <a:solidFill>
                  <a:schemeClr val="tx1"/>
                </a:solidFill>
              </a:rPr>
              <a:t>interested</a:t>
            </a:r>
            <a:r>
              <a:rPr lang="en-US" sz="2400" dirty="0"/>
              <a:t> in the opioid crisis and those </a:t>
            </a:r>
            <a:r>
              <a:rPr lang="en-US" sz="2400" i="1" dirty="0">
                <a:solidFill>
                  <a:schemeClr val="tx1"/>
                </a:solidFill>
              </a:rPr>
              <a:t>affected</a:t>
            </a:r>
            <a:r>
              <a:rPr lang="en-US" sz="2400" dirty="0"/>
              <a:t> by the opioid crisis</a:t>
            </a:r>
          </a:p>
          <a:p>
            <a:pPr lvl="1">
              <a:buClr>
                <a:srgbClr val="002060"/>
              </a:buClr>
              <a:buFont typeface="Wingdings" panose="05000000000000000000" pitchFamily="2" charset="2"/>
              <a:buChar char="§"/>
            </a:pPr>
            <a:r>
              <a:rPr lang="en-US" sz="2400" dirty="0"/>
              <a:t>Internal and external</a:t>
            </a:r>
          </a:p>
          <a:p>
            <a:pPr lvl="1">
              <a:buClr>
                <a:srgbClr val="002060"/>
              </a:buClr>
              <a:buFont typeface="Wingdings" panose="05000000000000000000" pitchFamily="2" charset="2"/>
              <a:buChar char="§"/>
            </a:pPr>
            <a:r>
              <a:rPr lang="en-US" sz="2400" dirty="0"/>
              <a:t>Data suppliers and users</a:t>
            </a:r>
          </a:p>
          <a:p>
            <a:pPr>
              <a:buClr>
                <a:srgbClr val="002060"/>
              </a:buClr>
              <a:buFont typeface="Wingdings" panose="05000000000000000000" pitchFamily="2" charset="2"/>
              <a:buChar char="§"/>
            </a:pPr>
            <a:r>
              <a:rPr lang="en-US" dirty="0"/>
              <a:t>Think of your list as a “working document”</a:t>
            </a:r>
          </a:p>
          <a:p>
            <a:pPr lvl="1">
              <a:buClr>
                <a:srgbClr val="002060"/>
              </a:buClr>
              <a:buFont typeface="Wingdings" panose="05000000000000000000" pitchFamily="2" charset="2"/>
              <a:buChar char="§"/>
            </a:pPr>
            <a:r>
              <a:rPr lang="en-US" sz="2400" dirty="0"/>
              <a:t>Stakeholders can and will change over time</a:t>
            </a:r>
          </a:p>
        </p:txBody>
      </p:sp>
      <p:pic>
        <p:nvPicPr>
          <p:cNvPr id="6" name="Picture 2" descr="Related image">
            <a:extLst>
              <a:ext uri="{FF2B5EF4-FFF2-40B4-BE49-F238E27FC236}">
                <a16:creationId xmlns:a16="http://schemas.microsoft.com/office/drawing/2014/main" id="{3E5B86B4-D965-4B86-93E8-A0D748943B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12" r="36264"/>
          <a:stretch/>
        </p:blipFill>
        <p:spPr bwMode="auto">
          <a:xfrm>
            <a:off x="5846009" y="1524000"/>
            <a:ext cx="3103494" cy="449510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88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175447" y="255082"/>
            <a:ext cx="7225477" cy="871355"/>
          </a:xfrm>
        </p:spPr>
        <p:txBody>
          <a:bodyPr/>
          <a:lstStyle/>
          <a:p>
            <a:r>
              <a:rPr lang="en-US" dirty="0"/>
              <a:t>Step 2: Assess Stakeholders</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175447" y="1870833"/>
            <a:ext cx="6747076" cy="4736525"/>
          </a:xfrm>
        </p:spPr>
        <p:txBody>
          <a:bodyPr>
            <a:normAutofit/>
          </a:bodyPr>
          <a:lstStyle/>
          <a:p>
            <a:pPr marL="342900" indent="-342900">
              <a:buClr>
                <a:srgbClr val="002060"/>
              </a:buClr>
              <a:buFont typeface="Wingdings" panose="05000000000000000000" pitchFamily="2" charset="2"/>
              <a:buChar char="§"/>
            </a:pPr>
            <a:r>
              <a:rPr lang="en-US" dirty="0"/>
              <a:t>What are the opioid issues of most interest?</a:t>
            </a:r>
          </a:p>
          <a:p>
            <a:pPr marL="342900" indent="-342900">
              <a:buClr>
                <a:srgbClr val="002060"/>
              </a:buClr>
              <a:buFont typeface="Wingdings" panose="05000000000000000000" pitchFamily="2" charset="2"/>
              <a:buChar char="§"/>
            </a:pPr>
            <a:r>
              <a:rPr lang="en-US" dirty="0"/>
              <a:t>Is the stakeholder a data supplier, user, or both?</a:t>
            </a:r>
          </a:p>
          <a:p>
            <a:pPr marL="342900" indent="-342900">
              <a:buClr>
                <a:srgbClr val="002060"/>
              </a:buClr>
              <a:buFont typeface="Wingdings" panose="05000000000000000000" pitchFamily="2" charset="2"/>
              <a:buChar char="§"/>
            </a:pPr>
            <a:r>
              <a:rPr lang="en-US" dirty="0"/>
              <a:t>How is this stakeholder connected to other stakeholders?</a:t>
            </a:r>
          </a:p>
          <a:p>
            <a:pPr marL="342900" indent="-342900">
              <a:buClr>
                <a:srgbClr val="002060"/>
              </a:buClr>
              <a:buFont typeface="Wingdings" panose="05000000000000000000" pitchFamily="2" charset="2"/>
              <a:buChar char="§"/>
            </a:pPr>
            <a:r>
              <a:rPr lang="en-US" dirty="0"/>
              <a:t>Do we have a point of contact in the group or organization?</a:t>
            </a:r>
          </a:p>
          <a:p>
            <a:pPr marL="342900" indent="-342900">
              <a:buClr>
                <a:srgbClr val="002060"/>
              </a:buClr>
              <a:buFont typeface="Wingdings" panose="05000000000000000000" pitchFamily="2" charset="2"/>
              <a:buChar char="§"/>
            </a:pPr>
            <a:r>
              <a:rPr lang="en-US" dirty="0"/>
              <a:t>What are the next steps to initiate or sustain engagement?</a:t>
            </a:r>
          </a:p>
        </p:txBody>
      </p:sp>
      <p:sp>
        <p:nvSpPr>
          <p:cNvPr id="10" name="Content Placeholder 2">
            <a:extLst>
              <a:ext uri="{FF2B5EF4-FFF2-40B4-BE49-F238E27FC236}">
                <a16:creationId xmlns:a16="http://schemas.microsoft.com/office/drawing/2014/main" id="{B2ABC09A-F59B-4D6E-B4F5-41ED3131B017}"/>
              </a:ext>
            </a:extLst>
          </p:cNvPr>
          <p:cNvSpPr txBox="1">
            <a:spLocks/>
          </p:cNvSpPr>
          <p:nvPr/>
        </p:nvSpPr>
        <p:spPr>
          <a:xfrm>
            <a:off x="175448" y="1358198"/>
            <a:ext cx="7915004" cy="7632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2060"/>
              </a:buClr>
              <a:buFont typeface="Arial" panose="020B0604020202020204" pitchFamily="34" charset="0"/>
              <a:buNone/>
            </a:pPr>
            <a:r>
              <a:rPr lang="en-US" b="1" dirty="0">
                <a:solidFill>
                  <a:schemeClr val="accent5"/>
                </a:solidFill>
              </a:rPr>
              <a:t>Answer key questions about each stakeholder…</a:t>
            </a:r>
          </a:p>
        </p:txBody>
      </p:sp>
      <p:pic>
        <p:nvPicPr>
          <p:cNvPr id="2052" name="Picture 4" descr="Image result for questions clip art">
            <a:extLst>
              <a:ext uri="{FF2B5EF4-FFF2-40B4-BE49-F238E27FC236}">
                <a16:creationId xmlns:a16="http://schemas.microsoft.com/office/drawing/2014/main" id="{61D96656-6B90-4B3F-97D7-CE6459CE4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054" y="3800474"/>
            <a:ext cx="2876795" cy="217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5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194498" y="255082"/>
            <a:ext cx="6747076" cy="871355"/>
          </a:xfrm>
        </p:spPr>
        <p:txBody>
          <a:bodyPr/>
          <a:lstStyle/>
          <a:p>
            <a:r>
              <a:rPr lang="en-US" dirty="0"/>
              <a:t>Step 3: Map Stakeholders</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182973" y="1340731"/>
            <a:ext cx="8778053" cy="583319"/>
          </a:xfrm>
        </p:spPr>
        <p:txBody>
          <a:bodyPr>
            <a:normAutofit/>
          </a:bodyPr>
          <a:lstStyle/>
          <a:p>
            <a:pPr marL="0" indent="0">
              <a:buClr>
                <a:srgbClr val="002060"/>
              </a:buClr>
              <a:buNone/>
            </a:pPr>
            <a:r>
              <a:rPr lang="en-US" b="1" dirty="0">
                <a:solidFill>
                  <a:schemeClr val="accent5"/>
                </a:solidFill>
              </a:rPr>
              <a:t>Thinking about each of your key stakeholders…</a:t>
            </a:r>
          </a:p>
        </p:txBody>
      </p:sp>
      <p:sp>
        <p:nvSpPr>
          <p:cNvPr id="5" name="Content Placeholder 2">
            <a:extLst>
              <a:ext uri="{FF2B5EF4-FFF2-40B4-BE49-F238E27FC236}">
                <a16:creationId xmlns:a16="http://schemas.microsoft.com/office/drawing/2014/main" id="{CC9F01CF-749A-43AD-8452-780E17FE5288}"/>
              </a:ext>
            </a:extLst>
          </p:cNvPr>
          <p:cNvSpPr txBox="1">
            <a:spLocks/>
          </p:cNvSpPr>
          <p:nvPr/>
        </p:nvSpPr>
        <p:spPr>
          <a:xfrm>
            <a:off x="194498" y="1866393"/>
            <a:ext cx="6467559" cy="4736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002060"/>
              </a:buClr>
              <a:buFont typeface="Wingdings" panose="05000000000000000000" pitchFamily="2" charset="2"/>
              <a:buChar char="§"/>
            </a:pPr>
            <a:r>
              <a:rPr lang="en-US" dirty="0"/>
              <a:t>How influential is this stakeholder to the success of your opioid surveillance activities?</a:t>
            </a:r>
          </a:p>
          <a:p>
            <a:pPr marL="342900" indent="-342900">
              <a:buClr>
                <a:srgbClr val="002060"/>
              </a:buClr>
              <a:buFont typeface="Wingdings" panose="05000000000000000000" pitchFamily="2" charset="2"/>
              <a:buChar char="§"/>
            </a:pPr>
            <a:r>
              <a:rPr lang="en-US" dirty="0"/>
              <a:t>How interested is this stakeholder in your opioid surveillance activities?</a:t>
            </a:r>
          </a:p>
          <a:p>
            <a:pPr marL="342900" indent="-342900">
              <a:buClr>
                <a:srgbClr val="002060"/>
              </a:buClr>
              <a:buFont typeface="Wingdings" panose="05000000000000000000" pitchFamily="2" charset="2"/>
              <a:buChar char="§"/>
            </a:pPr>
            <a:r>
              <a:rPr lang="en-US" dirty="0"/>
              <a:t>Map each stakeholder according to influence and interest</a:t>
            </a:r>
          </a:p>
          <a:p>
            <a:pPr marL="342900" indent="-342900">
              <a:buClr>
                <a:srgbClr val="002060"/>
              </a:buClr>
              <a:buFont typeface="Wingdings" panose="05000000000000000000" pitchFamily="2" charset="2"/>
              <a:buChar char="§"/>
            </a:pPr>
            <a:r>
              <a:rPr lang="en-US" dirty="0"/>
              <a:t>Use mapping information to inform stakeholder engagement</a:t>
            </a:r>
          </a:p>
        </p:txBody>
      </p:sp>
      <p:pic>
        <p:nvPicPr>
          <p:cNvPr id="1030" name="Picture 6" descr="Image result for stakeholder map clipart">
            <a:extLst>
              <a:ext uri="{FF2B5EF4-FFF2-40B4-BE49-F238E27FC236}">
                <a16:creationId xmlns:a16="http://schemas.microsoft.com/office/drawing/2014/main" id="{4CE5DE90-1B38-4862-BA58-C38C5AF01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648" y="3323771"/>
            <a:ext cx="2696029" cy="269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61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194498" y="255082"/>
            <a:ext cx="6747076" cy="871355"/>
          </a:xfrm>
        </p:spPr>
        <p:txBody>
          <a:bodyPr/>
          <a:lstStyle/>
          <a:p>
            <a:r>
              <a:rPr lang="en-US" dirty="0"/>
              <a:t>Step 4. Use Map to Inform Stakeholder Engagement</a:t>
            </a:r>
          </a:p>
        </p:txBody>
      </p:sp>
      <p:pic>
        <p:nvPicPr>
          <p:cNvPr id="6" name="Picture 5">
            <a:extLst>
              <a:ext uri="{FF2B5EF4-FFF2-40B4-BE49-F238E27FC236}">
                <a16:creationId xmlns:a16="http://schemas.microsoft.com/office/drawing/2014/main" id="{F6DB98AC-81BA-42BA-BA6E-6379D54C2FCA}"/>
              </a:ext>
            </a:extLst>
          </p:cNvPr>
          <p:cNvPicPr>
            <a:picLocks noChangeAspect="1"/>
          </p:cNvPicPr>
          <p:nvPr/>
        </p:nvPicPr>
        <p:blipFill>
          <a:blip r:embed="rId3"/>
          <a:stretch>
            <a:fillRect/>
          </a:stretch>
        </p:blipFill>
        <p:spPr>
          <a:xfrm>
            <a:off x="4580554" y="1473893"/>
            <a:ext cx="4368183" cy="4527751"/>
          </a:xfrm>
          <a:prstGeom prst="rect">
            <a:avLst/>
          </a:prstGeom>
        </p:spPr>
      </p:pic>
      <p:sp>
        <p:nvSpPr>
          <p:cNvPr id="14" name="Content Placeholder 2">
            <a:extLst>
              <a:ext uri="{FF2B5EF4-FFF2-40B4-BE49-F238E27FC236}">
                <a16:creationId xmlns:a16="http://schemas.microsoft.com/office/drawing/2014/main" id="{C3FACBDD-6D77-4C6F-B252-86DFA54084E7}"/>
              </a:ext>
            </a:extLst>
          </p:cNvPr>
          <p:cNvSpPr>
            <a:spLocks noGrp="1"/>
          </p:cNvSpPr>
          <p:nvPr>
            <p:ph idx="1"/>
          </p:nvPr>
        </p:nvSpPr>
        <p:spPr>
          <a:xfrm>
            <a:off x="195263" y="1370013"/>
            <a:ext cx="4643437" cy="4735512"/>
          </a:xfrm>
        </p:spPr>
        <p:txBody>
          <a:bodyPr>
            <a:normAutofit/>
          </a:bodyPr>
          <a:lstStyle/>
          <a:p>
            <a:pPr marL="0" indent="0">
              <a:buClr>
                <a:srgbClr val="002060"/>
              </a:buClr>
              <a:buNone/>
            </a:pPr>
            <a:r>
              <a:rPr lang="en-US" b="1" dirty="0">
                <a:solidFill>
                  <a:schemeClr val="accent5"/>
                </a:solidFill>
              </a:rPr>
              <a:t>In this example…</a:t>
            </a:r>
          </a:p>
          <a:p>
            <a:pPr>
              <a:buClr>
                <a:srgbClr val="002060"/>
              </a:buClr>
              <a:buFont typeface="Wingdings" panose="05000000000000000000" pitchFamily="2" charset="2"/>
              <a:buChar char="§"/>
            </a:pPr>
            <a:r>
              <a:rPr lang="en-US" dirty="0"/>
              <a:t>Manage Janet effectively as a powerful supporter/champion</a:t>
            </a:r>
          </a:p>
          <a:p>
            <a:pPr>
              <a:buClr>
                <a:srgbClr val="002060"/>
              </a:buClr>
              <a:buFont typeface="Wingdings" panose="05000000000000000000" pitchFamily="2" charset="2"/>
              <a:buChar char="§"/>
            </a:pPr>
            <a:r>
              <a:rPr lang="en-US" dirty="0"/>
              <a:t>Keep Claire happy while actively trying to build interest</a:t>
            </a:r>
          </a:p>
          <a:p>
            <a:pPr>
              <a:buClr>
                <a:srgbClr val="002060"/>
              </a:buClr>
              <a:buFont typeface="Wingdings" panose="05000000000000000000" pitchFamily="2" charset="2"/>
              <a:buChar char="§"/>
            </a:pPr>
            <a:r>
              <a:rPr lang="en-US" dirty="0"/>
              <a:t>Keep Ron informed and look for opportunities to increase influence</a:t>
            </a:r>
          </a:p>
          <a:p>
            <a:pPr>
              <a:buClr>
                <a:srgbClr val="002060"/>
              </a:buClr>
              <a:buFont typeface="Wingdings" panose="05000000000000000000" pitchFamily="2" charset="2"/>
              <a:buChar char="§"/>
            </a:pPr>
            <a:r>
              <a:rPr lang="en-US" dirty="0"/>
              <a:t>Keep James informed with minimal effort and resources</a:t>
            </a:r>
          </a:p>
        </p:txBody>
      </p:sp>
      <p:sp>
        <p:nvSpPr>
          <p:cNvPr id="8" name="TextBox 7">
            <a:extLst>
              <a:ext uri="{FF2B5EF4-FFF2-40B4-BE49-F238E27FC236}">
                <a16:creationId xmlns:a16="http://schemas.microsoft.com/office/drawing/2014/main" id="{F661F28A-5EC3-4BEB-9449-8FB6F450934F}"/>
              </a:ext>
            </a:extLst>
          </p:cNvPr>
          <p:cNvSpPr txBox="1"/>
          <p:nvPr/>
        </p:nvSpPr>
        <p:spPr>
          <a:xfrm>
            <a:off x="5229225" y="2295525"/>
            <a:ext cx="1190625"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Keep informed</a:t>
            </a:r>
          </a:p>
        </p:txBody>
      </p:sp>
      <p:sp>
        <p:nvSpPr>
          <p:cNvPr id="15" name="TextBox 14">
            <a:extLst>
              <a:ext uri="{FF2B5EF4-FFF2-40B4-BE49-F238E27FC236}">
                <a16:creationId xmlns:a16="http://schemas.microsoft.com/office/drawing/2014/main" id="{BCB65A68-5531-459A-ABA4-2EDA15AE84BE}"/>
              </a:ext>
            </a:extLst>
          </p:cNvPr>
          <p:cNvSpPr txBox="1"/>
          <p:nvPr/>
        </p:nvSpPr>
        <p:spPr>
          <a:xfrm>
            <a:off x="7117556" y="2295525"/>
            <a:ext cx="1190625"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Manage closely</a:t>
            </a:r>
          </a:p>
        </p:txBody>
      </p:sp>
      <p:sp>
        <p:nvSpPr>
          <p:cNvPr id="17" name="TextBox 16">
            <a:extLst>
              <a:ext uri="{FF2B5EF4-FFF2-40B4-BE49-F238E27FC236}">
                <a16:creationId xmlns:a16="http://schemas.microsoft.com/office/drawing/2014/main" id="{AA1C332F-9BF3-4AC9-BD85-A19EF8F0C8C9}"/>
              </a:ext>
            </a:extLst>
          </p:cNvPr>
          <p:cNvSpPr txBox="1"/>
          <p:nvPr/>
        </p:nvSpPr>
        <p:spPr>
          <a:xfrm>
            <a:off x="5230416" y="4295775"/>
            <a:ext cx="1190625"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Monitor (minimal effort)</a:t>
            </a:r>
          </a:p>
        </p:txBody>
      </p:sp>
      <p:sp>
        <p:nvSpPr>
          <p:cNvPr id="18" name="TextBox 17">
            <a:extLst>
              <a:ext uri="{FF2B5EF4-FFF2-40B4-BE49-F238E27FC236}">
                <a16:creationId xmlns:a16="http://schemas.microsoft.com/office/drawing/2014/main" id="{91343E0D-AFEB-4AB1-9ABC-DF3A9F05A84A}"/>
              </a:ext>
            </a:extLst>
          </p:cNvPr>
          <p:cNvSpPr txBox="1"/>
          <p:nvPr/>
        </p:nvSpPr>
        <p:spPr>
          <a:xfrm>
            <a:off x="7148512" y="4295775"/>
            <a:ext cx="1190625"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Keep satisfied</a:t>
            </a:r>
          </a:p>
        </p:txBody>
      </p:sp>
      <p:sp>
        <p:nvSpPr>
          <p:cNvPr id="9" name="TextBox 8">
            <a:extLst>
              <a:ext uri="{FF2B5EF4-FFF2-40B4-BE49-F238E27FC236}">
                <a16:creationId xmlns:a16="http://schemas.microsoft.com/office/drawing/2014/main" id="{8AEA3D33-0184-4BA4-9460-37ED7DE58CF1}"/>
              </a:ext>
            </a:extLst>
          </p:cNvPr>
          <p:cNvSpPr txBox="1"/>
          <p:nvPr/>
        </p:nvSpPr>
        <p:spPr>
          <a:xfrm>
            <a:off x="7920632" y="1874253"/>
            <a:ext cx="723305" cy="369332"/>
          </a:xfrm>
          <a:prstGeom prst="rect">
            <a:avLst/>
          </a:prstGeom>
          <a:noFill/>
          <a:ln w="19050">
            <a:solidFill>
              <a:srgbClr val="FF0000"/>
            </a:solidFill>
          </a:ln>
        </p:spPr>
        <p:txBody>
          <a:bodyPr wrap="square" rtlCol="0">
            <a:spAutoFit/>
          </a:bodyPr>
          <a:lstStyle/>
          <a:p>
            <a:r>
              <a:rPr lang="en-US" b="1" dirty="0">
                <a:solidFill>
                  <a:srgbClr val="00B050"/>
                </a:solidFill>
              </a:rPr>
              <a:t>Janet</a:t>
            </a:r>
          </a:p>
        </p:txBody>
      </p:sp>
      <p:sp>
        <p:nvSpPr>
          <p:cNvPr id="20" name="TextBox 19">
            <a:extLst>
              <a:ext uri="{FF2B5EF4-FFF2-40B4-BE49-F238E27FC236}">
                <a16:creationId xmlns:a16="http://schemas.microsoft.com/office/drawing/2014/main" id="{1E20F3D4-A310-4BDA-8CC6-62C2195BB67F}"/>
              </a:ext>
            </a:extLst>
          </p:cNvPr>
          <p:cNvSpPr txBox="1"/>
          <p:nvPr/>
        </p:nvSpPr>
        <p:spPr>
          <a:xfrm>
            <a:off x="5243215" y="5241042"/>
            <a:ext cx="765573" cy="369332"/>
          </a:xfrm>
          <a:prstGeom prst="rect">
            <a:avLst/>
          </a:prstGeom>
          <a:noFill/>
          <a:ln w="19050">
            <a:solidFill>
              <a:srgbClr val="FF0000"/>
            </a:solidFill>
          </a:ln>
        </p:spPr>
        <p:txBody>
          <a:bodyPr wrap="square" rtlCol="0">
            <a:spAutoFit/>
          </a:bodyPr>
          <a:lstStyle/>
          <a:p>
            <a:r>
              <a:rPr lang="en-US" b="1" dirty="0">
                <a:solidFill>
                  <a:schemeClr val="bg1">
                    <a:lumMod val="50000"/>
                  </a:schemeClr>
                </a:solidFill>
              </a:rPr>
              <a:t>James</a:t>
            </a:r>
          </a:p>
        </p:txBody>
      </p:sp>
      <p:sp>
        <p:nvSpPr>
          <p:cNvPr id="21" name="TextBox 20">
            <a:extLst>
              <a:ext uri="{FF2B5EF4-FFF2-40B4-BE49-F238E27FC236}">
                <a16:creationId xmlns:a16="http://schemas.microsoft.com/office/drawing/2014/main" id="{39F7777B-B1DE-44D6-8E1D-57936BE74032}"/>
              </a:ext>
            </a:extLst>
          </p:cNvPr>
          <p:cNvSpPr txBox="1"/>
          <p:nvPr/>
        </p:nvSpPr>
        <p:spPr>
          <a:xfrm>
            <a:off x="7869436" y="4007228"/>
            <a:ext cx="774501" cy="369332"/>
          </a:xfrm>
          <a:prstGeom prst="rect">
            <a:avLst/>
          </a:prstGeom>
          <a:noFill/>
          <a:ln w="19050">
            <a:solidFill>
              <a:srgbClr val="FF0000"/>
            </a:solidFill>
          </a:ln>
        </p:spPr>
        <p:txBody>
          <a:bodyPr wrap="square" rtlCol="0">
            <a:spAutoFit/>
          </a:bodyPr>
          <a:lstStyle/>
          <a:p>
            <a:r>
              <a:rPr lang="en-US" b="1" dirty="0">
                <a:solidFill>
                  <a:schemeClr val="accent2"/>
                </a:solidFill>
              </a:rPr>
              <a:t>Claire</a:t>
            </a:r>
          </a:p>
        </p:txBody>
      </p:sp>
      <p:sp>
        <p:nvSpPr>
          <p:cNvPr id="22" name="TextBox 21">
            <a:extLst>
              <a:ext uri="{FF2B5EF4-FFF2-40B4-BE49-F238E27FC236}">
                <a16:creationId xmlns:a16="http://schemas.microsoft.com/office/drawing/2014/main" id="{EA644EDD-75DB-40F5-BDE6-B06DC4B3D91F}"/>
              </a:ext>
            </a:extLst>
          </p:cNvPr>
          <p:cNvSpPr txBox="1"/>
          <p:nvPr/>
        </p:nvSpPr>
        <p:spPr>
          <a:xfrm>
            <a:off x="4979964" y="1937131"/>
            <a:ext cx="596626" cy="369332"/>
          </a:xfrm>
          <a:prstGeom prst="rect">
            <a:avLst/>
          </a:prstGeom>
          <a:noFill/>
          <a:ln w="19050">
            <a:solidFill>
              <a:srgbClr val="FF0000"/>
            </a:solidFill>
          </a:ln>
        </p:spPr>
        <p:txBody>
          <a:bodyPr wrap="square" rtlCol="0">
            <a:spAutoFit/>
          </a:bodyPr>
          <a:lstStyle/>
          <a:p>
            <a:r>
              <a:rPr lang="en-US" b="1" dirty="0">
                <a:solidFill>
                  <a:schemeClr val="accent1"/>
                </a:solidFill>
              </a:rPr>
              <a:t>Ron</a:t>
            </a:r>
          </a:p>
        </p:txBody>
      </p:sp>
      <p:sp>
        <p:nvSpPr>
          <p:cNvPr id="11" name="TextBox 10">
            <a:extLst>
              <a:ext uri="{FF2B5EF4-FFF2-40B4-BE49-F238E27FC236}">
                <a16:creationId xmlns:a16="http://schemas.microsoft.com/office/drawing/2014/main" id="{B168EBD9-AE8E-4B85-AE60-79EF4774BAB4}"/>
              </a:ext>
            </a:extLst>
          </p:cNvPr>
          <p:cNvSpPr txBox="1"/>
          <p:nvPr/>
        </p:nvSpPr>
        <p:spPr>
          <a:xfrm>
            <a:off x="4903586" y="1676400"/>
            <a:ext cx="45719" cy="369332"/>
          </a:xfrm>
          <a:prstGeom prst="rect">
            <a:avLst/>
          </a:prstGeom>
          <a:solidFill>
            <a:schemeClr val="accent1">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26064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BBB53B-86AA-410D-A131-040CF86366E6}"/>
              </a:ext>
            </a:extLst>
          </p:cNvPr>
          <p:cNvSpPr>
            <a:spLocks noGrp="1"/>
          </p:cNvSpPr>
          <p:nvPr>
            <p:ph type="body" sz="quarter" idx="10"/>
          </p:nvPr>
        </p:nvSpPr>
        <p:spPr/>
        <p:txBody>
          <a:bodyPr/>
          <a:lstStyle/>
          <a:p>
            <a:r>
              <a:rPr lang="en-US" dirty="0"/>
              <a:t>Resources</a:t>
            </a:r>
          </a:p>
        </p:txBody>
      </p:sp>
    </p:spTree>
    <p:extLst>
      <p:ext uri="{BB962C8B-B14F-4D97-AF65-F5344CB8AC3E}">
        <p14:creationId xmlns:p14="http://schemas.microsoft.com/office/powerpoint/2010/main" val="296063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194498" y="255082"/>
            <a:ext cx="6663502" cy="871355"/>
          </a:xfrm>
        </p:spPr>
        <p:txBody>
          <a:bodyPr/>
          <a:lstStyle/>
          <a:p>
            <a:r>
              <a:rPr lang="en-US" dirty="0"/>
              <a:t>Stakeholder Analysis Worksheet</a:t>
            </a:r>
          </a:p>
        </p:txBody>
      </p:sp>
      <p:pic>
        <p:nvPicPr>
          <p:cNvPr id="5" name="Picture 4">
            <a:extLst>
              <a:ext uri="{FF2B5EF4-FFF2-40B4-BE49-F238E27FC236}">
                <a16:creationId xmlns:a16="http://schemas.microsoft.com/office/drawing/2014/main" id="{6AE12D4A-5402-4149-B30C-045AFE91CA02}"/>
              </a:ext>
            </a:extLst>
          </p:cNvPr>
          <p:cNvPicPr>
            <a:picLocks noChangeAspect="1"/>
          </p:cNvPicPr>
          <p:nvPr/>
        </p:nvPicPr>
        <p:blipFill>
          <a:blip r:embed="rId3"/>
          <a:stretch>
            <a:fillRect/>
          </a:stretch>
        </p:blipFill>
        <p:spPr>
          <a:xfrm>
            <a:off x="60938" y="1698172"/>
            <a:ext cx="9022123" cy="4102554"/>
          </a:xfrm>
          <a:prstGeom prst="rect">
            <a:avLst/>
          </a:prstGeom>
        </p:spPr>
      </p:pic>
    </p:spTree>
    <p:extLst>
      <p:ext uri="{BB962C8B-B14F-4D97-AF65-F5344CB8AC3E}">
        <p14:creationId xmlns:p14="http://schemas.microsoft.com/office/powerpoint/2010/main" val="402484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194498" y="255082"/>
            <a:ext cx="6663502" cy="871355"/>
          </a:xfrm>
        </p:spPr>
        <p:txBody>
          <a:bodyPr/>
          <a:lstStyle/>
          <a:p>
            <a:r>
              <a:rPr lang="en-US" dirty="0"/>
              <a:t>Stakeholder Mapping  Matrix</a:t>
            </a:r>
          </a:p>
        </p:txBody>
      </p:sp>
      <p:pic>
        <p:nvPicPr>
          <p:cNvPr id="4" name="Picture 3">
            <a:extLst>
              <a:ext uri="{FF2B5EF4-FFF2-40B4-BE49-F238E27FC236}">
                <a16:creationId xmlns:a16="http://schemas.microsoft.com/office/drawing/2014/main" id="{440585D1-B7B6-4CBB-90DB-D8C8D1BC77C6}"/>
              </a:ext>
            </a:extLst>
          </p:cNvPr>
          <p:cNvPicPr>
            <a:picLocks noChangeAspect="1"/>
          </p:cNvPicPr>
          <p:nvPr/>
        </p:nvPicPr>
        <p:blipFill>
          <a:blip r:embed="rId3"/>
          <a:stretch>
            <a:fillRect/>
          </a:stretch>
        </p:blipFill>
        <p:spPr>
          <a:xfrm>
            <a:off x="2622374" y="1126437"/>
            <a:ext cx="4388026" cy="4861815"/>
          </a:xfrm>
          <a:prstGeom prst="rect">
            <a:avLst/>
          </a:prstGeom>
        </p:spPr>
      </p:pic>
      <p:sp>
        <p:nvSpPr>
          <p:cNvPr id="3" name="TextBox 2">
            <a:extLst>
              <a:ext uri="{FF2B5EF4-FFF2-40B4-BE49-F238E27FC236}">
                <a16:creationId xmlns:a16="http://schemas.microsoft.com/office/drawing/2014/main" id="{8AF0B1D7-1390-4534-A547-C7F4DFE2E673}"/>
              </a:ext>
            </a:extLst>
          </p:cNvPr>
          <p:cNvSpPr txBox="1"/>
          <p:nvPr/>
        </p:nvSpPr>
        <p:spPr>
          <a:xfrm rot="16200000">
            <a:off x="1996504" y="3468916"/>
            <a:ext cx="1030514" cy="400110"/>
          </a:xfrm>
          <a:prstGeom prst="rect">
            <a:avLst/>
          </a:prstGeom>
          <a:noFill/>
          <a:ln>
            <a:noFill/>
          </a:ln>
        </p:spPr>
        <p:txBody>
          <a:bodyPr wrap="square" rtlCol="0">
            <a:spAutoFit/>
          </a:bodyPr>
          <a:lstStyle/>
          <a:p>
            <a:r>
              <a:rPr lang="en-US" sz="2000" dirty="0">
                <a:latin typeface="Arial" panose="020B0604020202020204" pitchFamily="34" charset="0"/>
                <a:cs typeface="Arial" panose="020B0604020202020204" pitchFamily="34" charset="0"/>
              </a:rPr>
              <a:t>Interest</a:t>
            </a:r>
          </a:p>
        </p:txBody>
      </p:sp>
      <p:sp>
        <p:nvSpPr>
          <p:cNvPr id="6" name="TextBox 5">
            <a:extLst>
              <a:ext uri="{FF2B5EF4-FFF2-40B4-BE49-F238E27FC236}">
                <a16:creationId xmlns:a16="http://schemas.microsoft.com/office/drawing/2014/main" id="{D50C48A6-BD11-4EB8-BE79-14E36AEEE1E8}"/>
              </a:ext>
            </a:extLst>
          </p:cNvPr>
          <p:cNvSpPr txBox="1"/>
          <p:nvPr/>
        </p:nvSpPr>
        <p:spPr>
          <a:xfrm>
            <a:off x="4188160" y="5851726"/>
            <a:ext cx="1298240" cy="400110"/>
          </a:xfrm>
          <a:prstGeom prst="rect">
            <a:avLst/>
          </a:prstGeom>
          <a:noFill/>
          <a:ln>
            <a:noFill/>
          </a:ln>
        </p:spPr>
        <p:txBody>
          <a:bodyPr wrap="square" rtlCol="0">
            <a:spAutoFit/>
          </a:bodyPr>
          <a:lstStyle/>
          <a:p>
            <a:r>
              <a:rPr lang="en-US" sz="2000" dirty="0">
                <a:latin typeface="Arial" panose="020B0604020202020204" pitchFamily="34" charset="0"/>
                <a:cs typeface="Arial" panose="020B0604020202020204" pitchFamily="34" charset="0"/>
              </a:rPr>
              <a:t>Influence</a:t>
            </a:r>
          </a:p>
        </p:txBody>
      </p:sp>
    </p:spTree>
    <p:extLst>
      <p:ext uri="{BB962C8B-B14F-4D97-AF65-F5344CB8AC3E}">
        <p14:creationId xmlns:p14="http://schemas.microsoft.com/office/powerpoint/2010/main" val="464046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CE10ED-67E2-4EAF-A0EE-12B8CDEA7DF8}"/>
              </a:ext>
            </a:extLst>
          </p:cNvPr>
          <p:cNvSpPr>
            <a:spLocks noGrp="1"/>
          </p:cNvSpPr>
          <p:nvPr>
            <p:ph type="ctrTitle"/>
          </p:nvPr>
        </p:nvSpPr>
        <p:spPr>
          <a:xfrm>
            <a:off x="598714" y="508000"/>
            <a:ext cx="7946571" cy="3338286"/>
          </a:xfrm>
        </p:spPr>
        <p:txBody>
          <a:bodyPr>
            <a:normAutofit fontScale="90000"/>
          </a:bodyPr>
          <a:lstStyle/>
          <a:p>
            <a:pPr algn="ctr"/>
            <a:r>
              <a:rPr lang="en-US" sz="3100" dirty="0"/>
              <a:t>Congratulations!</a:t>
            </a:r>
            <a:br>
              <a:rPr lang="en-US" sz="3100" dirty="0"/>
            </a:br>
            <a:br>
              <a:rPr lang="en-US" sz="3100" dirty="0"/>
            </a:br>
            <a:r>
              <a:rPr lang="en-US" sz="3100" dirty="0"/>
              <a:t>You’ve completed this module. When you’re ready, please proceed with the data landscape module.</a:t>
            </a:r>
            <a:br>
              <a:rPr lang="en-US" dirty="0"/>
            </a:br>
            <a:r>
              <a:rPr lang="en-US" dirty="0"/>
              <a:t> </a:t>
            </a:r>
            <a:br>
              <a:rPr lang="en-US" dirty="0"/>
            </a:br>
            <a:r>
              <a:rPr lang="en-US" dirty="0"/>
              <a:t>Thank you!</a:t>
            </a:r>
          </a:p>
        </p:txBody>
      </p:sp>
    </p:spTree>
    <p:extLst>
      <p:ext uri="{BB962C8B-B14F-4D97-AF65-F5344CB8AC3E}">
        <p14:creationId xmlns:p14="http://schemas.microsoft.com/office/powerpoint/2010/main" val="2277592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D3E7C4-7DE1-F242-825D-430EABA08551}"/>
              </a:ext>
            </a:extLst>
          </p:cNvPr>
          <p:cNvGrpSpPr/>
          <p:nvPr/>
        </p:nvGrpSpPr>
        <p:grpSpPr>
          <a:xfrm>
            <a:off x="4685018" y="5006986"/>
            <a:ext cx="4173449" cy="1546577"/>
            <a:chOff x="4685018" y="4186104"/>
            <a:chExt cx="4173449" cy="1546577"/>
          </a:xfrm>
        </p:grpSpPr>
        <p:sp>
          <p:nvSpPr>
            <p:cNvPr id="3" name="TextBox 2"/>
            <p:cNvSpPr txBox="1"/>
            <p:nvPr/>
          </p:nvSpPr>
          <p:spPr>
            <a:xfrm>
              <a:off x="4685018" y="4186104"/>
              <a:ext cx="4173449" cy="1546577"/>
            </a:xfrm>
            <a:prstGeom prst="rect">
              <a:avLst/>
            </a:prstGeom>
            <a:noFill/>
          </p:spPr>
          <p:txBody>
            <a:bodyPr wrap="square" rtlCol="0">
              <a:spAutoFit/>
            </a:bodyPr>
            <a:lstStyle/>
            <a:p>
              <a:pPr algn="r"/>
              <a:r>
                <a:rPr lang="en-US" sz="1650" dirty="0">
                  <a:solidFill>
                    <a:srgbClr val="152754"/>
                  </a:solidFill>
                  <a:latin typeface="Arial" panose="020B0604020202020204" pitchFamily="34" charset="0"/>
                  <a:cs typeface="Arial" panose="020B0604020202020204" pitchFamily="34" charset="0"/>
                </a:rPr>
                <a:t>CSTE National Office</a:t>
              </a:r>
            </a:p>
            <a:p>
              <a:pPr algn="r"/>
              <a:r>
                <a:rPr lang="en-US" sz="1400" dirty="0">
                  <a:solidFill>
                    <a:schemeClr val="tx1">
                      <a:lumMod val="65000"/>
                      <a:lumOff val="35000"/>
                    </a:schemeClr>
                  </a:solidFill>
                  <a:latin typeface="Arial" panose="020B0604020202020204" pitchFamily="34" charset="0"/>
                  <a:cs typeface="Arial" panose="020B0604020202020204" pitchFamily="34" charset="0"/>
                </a:rPr>
                <a:t>2635 Century Parkway NE, Suite 700</a:t>
              </a:r>
            </a:p>
            <a:p>
              <a:pPr algn="r"/>
              <a:r>
                <a:rPr lang="en-US" sz="1400" dirty="0">
                  <a:solidFill>
                    <a:schemeClr val="tx1">
                      <a:lumMod val="65000"/>
                      <a:lumOff val="35000"/>
                    </a:schemeClr>
                  </a:solidFill>
                  <a:latin typeface="Arial" panose="020B0604020202020204" pitchFamily="34" charset="0"/>
                  <a:cs typeface="Arial" panose="020B0604020202020204" pitchFamily="34" charset="0"/>
                </a:rPr>
                <a:t>Atlanta, Georgia 30345</a:t>
              </a:r>
            </a:p>
            <a:p>
              <a:pPr algn="r"/>
              <a:endParaRPr lang="en-US" sz="975" dirty="0">
                <a:solidFill>
                  <a:schemeClr val="tx1">
                    <a:lumMod val="65000"/>
                    <a:lumOff val="35000"/>
                  </a:schemeClr>
                </a:solidFill>
                <a:latin typeface="Avenir" panose="02000503040000020003" pitchFamily="2" charset="0"/>
                <a:cs typeface="Arial-Lgt-FC"/>
              </a:endParaRPr>
            </a:p>
            <a:p>
              <a:pPr algn="r"/>
              <a:r>
                <a:rPr lang="en-US" sz="1275" dirty="0">
                  <a:solidFill>
                    <a:schemeClr val="tx1">
                      <a:lumMod val="65000"/>
                      <a:lumOff val="35000"/>
                    </a:schemeClr>
                  </a:solidFill>
                  <a:latin typeface="Arial" panose="020B0604020202020204" pitchFamily="34" charset="0"/>
                  <a:cs typeface="Arial" panose="020B0604020202020204" pitchFamily="34" charset="0"/>
                </a:rPr>
                <a:t>770.458.3811</a:t>
              </a:r>
            </a:p>
            <a:p>
              <a:pPr algn="r"/>
              <a:r>
                <a:rPr lang="en-US" sz="1275" b="1" dirty="0">
                  <a:solidFill>
                    <a:schemeClr val="tx1">
                      <a:lumMod val="65000"/>
                      <a:lumOff val="35000"/>
                    </a:schemeClr>
                  </a:solidFill>
                  <a:latin typeface="Arial" panose="020B0604020202020204" pitchFamily="34" charset="0"/>
                  <a:cs typeface="Arial" panose="020B0604020202020204" pitchFamily="34" charset="0"/>
                </a:rPr>
                <a:t> </a:t>
              </a:r>
              <a:r>
                <a:rPr lang="en-US" sz="1275" dirty="0">
                  <a:solidFill>
                    <a:schemeClr val="tx1">
                      <a:lumMod val="65000"/>
                      <a:lumOff val="35000"/>
                    </a:schemeClr>
                  </a:solidFill>
                  <a:latin typeface="Arial" panose="020B0604020202020204" pitchFamily="34" charset="0"/>
                  <a:cs typeface="Arial" panose="020B0604020202020204" pitchFamily="34" charset="0"/>
                </a:rPr>
                <a:t>770.458.8516</a:t>
              </a:r>
            </a:p>
            <a:p>
              <a:pPr algn="r"/>
              <a:r>
                <a:rPr lang="en-US" sz="1275" dirty="0">
                  <a:solidFill>
                    <a:schemeClr val="tx1">
                      <a:lumMod val="65000"/>
                      <a:lumOff val="35000"/>
                    </a:schemeClr>
                  </a:solidFill>
                  <a:latin typeface="Arial" panose="020B0604020202020204" pitchFamily="34" charset="0"/>
                  <a:cs typeface="Arial" panose="020B0604020202020204" pitchFamily="34" charset="0"/>
                </a:rPr>
                <a:t>dboyd@cste.org</a:t>
              </a:r>
            </a:p>
          </p:txBody>
        </p:sp>
        <p:pic>
          <p:nvPicPr>
            <p:cNvPr id="9" name="Picture 8" descr="F.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983" y="5258450"/>
              <a:ext cx="159587" cy="184139"/>
            </a:xfrm>
            <a:prstGeom prst="rect">
              <a:avLst/>
            </a:prstGeom>
          </p:spPr>
        </p:pic>
        <p:pic>
          <p:nvPicPr>
            <p:cNvPr id="10" name="Picture 9" descr="T.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9983" y="5068781"/>
              <a:ext cx="159587" cy="184139"/>
            </a:xfrm>
            <a:prstGeom prst="rect">
              <a:avLst/>
            </a:prstGeom>
          </p:spPr>
        </p:pic>
      </p:grpSp>
    </p:spTree>
    <p:extLst>
      <p:ext uri="{BB962C8B-B14F-4D97-AF65-F5344CB8AC3E}">
        <p14:creationId xmlns:p14="http://schemas.microsoft.com/office/powerpoint/2010/main" val="304613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20F6DC-1A7D-49DC-9A0D-9BB56C984EE3}"/>
              </a:ext>
            </a:extLst>
          </p:cNvPr>
          <p:cNvSpPr>
            <a:spLocks noGrp="1"/>
          </p:cNvSpPr>
          <p:nvPr>
            <p:ph type="ctrTitle"/>
          </p:nvPr>
        </p:nvSpPr>
        <p:spPr/>
        <p:txBody>
          <a:bodyPr/>
          <a:lstStyle/>
          <a:p>
            <a:r>
              <a:rPr lang="en-US" b="1" dirty="0"/>
              <a:t>Speaker Introduction</a:t>
            </a:r>
          </a:p>
        </p:txBody>
      </p:sp>
      <p:sp>
        <p:nvSpPr>
          <p:cNvPr id="5" name="Subtitle 4">
            <a:extLst>
              <a:ext uri="{FF2B5EF4-FFF2-40B4-BE49-F238E27FC236}">
                <a16:creationId xmlns:a16="http://schemas.microsoft.com/office/drawing/2014/main" id="{D147B6A9-0AE2-4B11-A51F-1F0B16C3001D}"/>
              </a:ext>
            </a:extLst>
          </p:cNvPr>
          <p:cNvSpPr>
            <a:spLocks noGrp="1"/>
          </p:cNvSpPr>
          <p:nvPr>
            <p:ph type="subTitle" idx="1"/>
          </p:nvPr>
        </p:nvSpPr>
        <p:spPr>
          <a:xfrm>
            <a:off x="375981" y="1682690"/>
            <a:ext cx="8191072" cy="970863"/>
          </a:xfrm>
        </p:spPr>
        <p:txBody>
          <a:bodyPr>
            <a:normAutofit/>
          </a:bodyPr>
          <a:lstStyle/>
          <a:p>
            <a:r>
              <a:rPr lang="en-US" sz="1600" b="1" dirty="0"/>
              <a:t>Carol McPhillips-Tangum, MPH</a:t>
            </a:r>
          </a:p>
        </p:txBody>
      </p:sp>
    </p:spTree>
    <p:extLst>
      <p:ext uri="{BB962C8B-B14F-4D97-AF65-F5344CB8AC3E}">
        <p14:creationId xmlns:p14="http://schemas.microsoft.com/office/powerpoint/2010/main" val="64680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243658" y="255082"/>
            <a:ext cx="6208513" cy="871355"/>
          </a:xfrm>
        </p:spPr>
        <p:txBody>
          <a:bodyPr/>
          <a:lstStyle/>
          <a:p>
            <a:r>
              <a:rPr lang="en-US" dirty="0"/>
              <a:t>Session Goals</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243658" y="1526719"/>
            <a:ext cx="4575992" cy="4455486"/>
          </a:xfrm>
        </p:spPr>
        <p:txBody>
          <a:bodyPr>
            <a:normAutofit/>
          </a:bodyPr>
          <a:lstStyle/>
          <a:p>
            <a:pPr>
              <a:spcBef>
                <a:spcPts val="600"/>
              </a:spcBef>
              <a:buFont typeface="Wingdings" panose="05000000000000000000" pitchFamily="2" charset="2"/>
              <a:buChar char="§"/>
            </a:pPr>
            <a:r>
              <a:rPr lang="en-US" dirty="0"/>
              <a:t>Provide an overview of stakeholder analysis and mapping </a:t>
            </a:r>
          </a:p>
          <a:p>
            <a:pPr>
              <a:spcBef>
                <a:spcPts val="600"/>
              </a:spcBef>
              <a:buFont typeface="Wingdings" panose="05000000000000000000" pitchFamily="2" charset="2"/>
              <a:buChar char="§"/>
            </a:pPr>
            <a:r>
              <a:rPr lang="en-US" dirty="0"/>
              <a:t>Use stakeholder analysis and mapping as tools to:</a:t>
            </a:r>
          </a:p>
          <a:p>
            <a:pPr lvl="1">
              <a:spcBef>
                <a:spcPts val="600"/>
              </a:spcBef>
              <a:buFont typeface="Wingdings" panose="05000000000000000000" pitchFamily="2" charset="2"/>
              <a:buChar char="§"/>
            </a:pPr>
            <a:r>
              <a:rPr lang="en-US" dirty="0"/>
              <a:t>Identify stakeholders</a:t>
            </a:r>
          </a:p>
          <a:p>
            <a:pPr lvl="1">
              <a:spcBef>
                <a:spcPts val="600"/>
              </a:spcBef>
              <a:buFont typeface="Wingdings" panose="05000000000000000000" pitchFamily="2" charset="2"/>
              <a:buChar char="§"/>
            </a:pPr>
            <a:r>
              <a:rPr lang="en-US" dirty="0"/>
              <a:t>Understand stakeholders</a:t>
            </a:r>
          </a:p>
          <a:p>
            <a:pPr lvl="1">
              <a:spcBef>
                <a:spcPts val="600"/>
              </a:spcBef>
              <a:buFont typeface="Wingdings" panose="05000000000000000000" pitchFamily="2" charset="2"/>
              <a:buChar char="§"/>
            </a:pPr>
            <a:r>
              <a:rPr lang="en-US" dirty="0"/>
              <a:t>Recognize the roles that stakeholders play in your opioid surveillance activities</a:t>
            </a:r>
          </a:p>
          <a:p>
            <a:pPr marL="457200" lvl="1" indent="0">
              <a:buNone/>
            </a:pPr>
            <a:endParaRPr lang="en-US" dirty="0"/>
          </a:p>
        </p:txBody>
      </p:sp>
      <p:pic>
        <p:nvPicPr>
          <p:cNvPr id="1026" name="Picture 2" descr="Image result for stakeholders clip art">
            <a:extLst>
              <a:ext uri="{FF2B5EF4-FFF2-40B4-BE49-F238E27FC236}">
                <a16:creationId xmlns:a16="http://schemas.microsoft.com/office/drawing/2014/main" id="{B0B2A407-B1F5-46EC-977D-B301FF0E6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024" y="1526719"/>
            <a:ext cx="3495493" cy="436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87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243658" y="255082"/>
            <a:ext cx="6208513" cy="871355"/>
          </a:xfrm>
        </p:spPr>
        <p:txBody>
          <a:bodyPr/>
          <a:lstStyle/>
          <a:p>
            <a:r>
              <a:rPr lang="en-US" dirty="0"/>
              <a:t>Learning Objectives</a:t>
            </a:r>
          </a:p>
        </p:txBody>
      </p:sp>
      <p:sp>
        <p:nvSpPr>
          <p:cNvPr id="9" name="Rectangle 8">
            <a:extLst>
              <a:ext uri="{FF2B5EF4-FFF2-40B4-BE49-F238E27FC236}">
                <a16:creationId xmlns:a16="http://schemas.microsoft.com/office/drawing/2014/main" id="{C94360BE-4C82-476B-B148-2485BA94CD56}"/>
              </a:ext>
            </a:extLst>
          </p:cNvPr>
          <p:cNvSpPr/>
          <p:nvPr/>
        </p:nvSpPr>
        <p:spPr>
          <a:xfrm>
            <a:off x="243658" y="1350915"/>
            <a:ext cx="4842960" cy="3570208"/>
          </a:xfrm>
          <a:prstGeom prst="rect">
            <a:avLst/>
          </a:prstGeom>
        </p:spPr>
        <p:txBody>
          <a:bodyPr wrap="square">
            <a:spAutoFit/>
          </a:bodyPr>
          <a:lstStyle/>
          <a:p>
            <a:pPr marL="457200" lvl="0" indent="-457200">
              <a:spcAft>
                <a:spcPts val="600"/>
              </a:spcAft>
              <a:buClr>
                <a:srgbClr val="15345A"/>
              </a:buClr>
              <a:buFont typeface="Wingdings" panose="05000000000000000000" pitchFamily="2" charset="2"/>
              <a:buChar char="§"/>
            </a:pPr>
            <a:r>
              <a:rPr lang="en-US" sz="2400" dirty="0">
                <a:latin typeface="Arial" panose="020B0604020202020204" pitchFamily="34" charset="0"/>
                <a:cs typeface="Arial" panose="020B0604020202020204" pitchFamily="34" charset="0"/>
              </a:rPr>
              <a:t>Define stakeholder analysis and mapping</a:t>
            </a:r>
          </a:p>
          <a:p>
            <a:pPr marL="457200" lvl="0" indent="-457200">
              <a:spcAft>
                <a:spcPts val="600"/>
              </a:spcAft>
              <a:buClr>
                <a:srgbClr val="15345A"/>
              </a:buClr>
              <a:buFont typeface="Wingdings" panose="05000000000000000000" pitchFamily="2" charset="2"/>
              <a:buChar char="§"/>
            </a:pPr>
            <a:r>
              <a:rPr lang="en-US" sz="2400" dirty="0">
                <a:latin typeface="Arial" panose="020B0604020202020204" pitchFamily="34" charset="0"/>
                <a:cs typeface="Arial" panose="020B0604020202020204" pitchFamily="34" charset="0"/>
              </a:rPr>
              <a:t>Explain the value of including non-traditional stakeholders in your opioid surveillance plan</a:t>
            </a:r>
          </a:p>
          <a:p>
            <a:pPr marL="457200" indent="-457200">
              <a:spcAft>
                <a:spcPts val="600"/>
              </a:spcAft>
              <a:buClr>
                <a:srgbClr val="15345A"/>
              </a:buClr>
              <a:buFont typeface="Wingdings" panose="05000000000000000000" pitchFamily="2" charset="2"/>
              <a:buChar char="§"/>
            </a:pPr>
            <a:r>
              <a:rPr lang="en-US" sz="2400" dirty="0">
                <a:latin typeface="Arial" panose="020B0604020202020204" pitchFamily="34" charset="0"/>
                <a:cs typeface="Arial" panose="020B0604020202020204" pitchFamily="34" charset="0"/>
              </a:rPr>
              <a:t>Identify at least three stakeholders with an  important role in your jurisdiction </a:t>
            </a:r>
            <a:endParaRPr lang="en-US" sz="2400" dirty="0">
              <a:latin typeface="Arial" panose="020B0604020202020204" pitchFamily="34" charset="0"/>
              <a:ea typeface="Calibri" panose="020F0502020204030204" pitchFamily="34" charset="0"/>
              <a:cs typeface="Arial" panose="020B0604020202020204" pitchFamily="34" charset="0"/>
            </a:endParaRPr>
          </a:p>
        </p:txBody>
      </p:sp>
      <p:pic>
        <p:nvPicPr>
          <p:cNvPr id="2050" name="Picture 2" descr="Related image">
            <a:extLst>
              <a:ext uri="{FF2B5EF4-FFF2-40B4-BE49-F238E27FC236}">
                <a16:creationId xmlns:a16="http://schemas.microsoft.com/office/drawing/2014/main" id="{625F03F7-8958-469A-8BDF-EA2883A7A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832" y="1601835"/>
            <a:ext cx="3954510" cy="395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07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194498" y="255082"/>
            <a:ext cx="6511103" cy="871355"/>
          </a:xfrm>
        </p:spPr>
        <p:txBody>
          <a:bodyPr/>
          <a:lstStyle/>
          <a:p>
            <a:r>
              <a:rPr lang="en-US"/>
              <a:t>What are Stakeholders?</a:t>
            </a:r>
            <a:endParaRPr lang="en-US" dirty="0"/>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264213" y="1405255"/>
            <a:ext cx="8413062" cy="1776095"/>
          </a:xfrm>
        </p:spPr>
        <p:txBody>
          <a:bodyPr>
            <a:normAutofit/>
          </a:bodyPr>
          <a:lstStyle/>
          <a:p>
            <a:pPr>
              <a:buClr>
                <a:srgbClr val="002060"/>
              </a:buClr>
              <a:buFont typeface="Wingdings" panose="05000000000000000000" pitchFamily="2" charset="2"/>
              <a:buChar char="§"/>
            </a:pPr>
            <a:r>
              <a:rPr lang="en-US" dirty="0"/>
              <a:t>Individuals, groups, or organizations with an interest in your project</a:t>
            </a:r>
          </a:p>
          <a:p>
            <a:pPr>
              <a:buClr>
                <a:srgbClr val="002060"/>
              </a:buClr>
              <a:buFont typeface="Wingdings" panose="05000000000000000000" pitchFamily="2" charset="2"/>
              <a:buChar char="§"/>
            </a:pPr>
            <a:r>
              <a:rPr lang="en-US" dirty="0"/>
              <a:t>Internal and external</a:t>
            </a:r>
          </a:p>
          <a:p>
            <a:pPr>
              <a:buClr>
                <a:srgbClr val="002060"/>
              </a:buClr>
              <a:buFont typeface="Wingdings" panose="05000000000000000000" pitchFamily="2" charset="2"/>
              <a:buChar char="§"/>
            </a:pPr>
            <a:r>
              <a:rPr lang="en-US" dirty="0"/>
              <a:t>Primary and secondary</a:t>
            </a:r>
          </a:p>
        </p:txBody>
      </p:sp>
      <p:pic>
        <p:nvPicPr>
          <p:cNvPr id="13" name="Picture 4" descr="Related image">
            <a:extLst>
              <a:ext uri="{FF2B5EF4-FFF2-40B4-BE49-F238E27FC236}">
                <a16:creationId xmlns:a16="http://schemas.microsoft.com/office/drawing/2014/main" id="{98264D93-E59B-429E-A411-D8F0C0E8EE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1" r="24045"/>
          <a:stretch/>
        </p:blipFill>
        <p:spPr bwMode="auto">
          <a:xfrm>
            <a:off x="4126551" y="3460168"/>
            <a:ext cx="4753235" cy="24259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5C3F6D6B-6CAD-4026-94D1-1AB0F92143D6}"/>
              </a:ext>
            </a:extLst>
          </p:cNvPr>
          <p:cNvSpPr txBox="1">
            <a:spLocks/>
          </p:cNvSpPr>
          <p:nvPr/>
        </p:nvSpPr>
        <p:spPr>
          <a:xfrm>
            <a:off x="264214" y="3181350"/>
            <a:ext cx="3660086" cy="3313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2060"/>
              </a:buClr>
              <a:buFont typeface="Wingdings" panose="05000000000000000000" pitchFamily="2" charset="2"/>
              <a:buChar char="§"/>
            </a:pPr>
            <a:r>
              <a:rPr lang="en-US" dirty="0"/>
              <a:t>A rule of thumb for identifying stakeholders</a:t>
            </a:r>
          </a:p>
        </p:txBody>
      </p:sp>
    </p:spTree>
    <p:extLst>
      <p:ext uri="{BB962C8B-B14F-4D97-AF65-F5344CB8AC3E}">
        <p14:creationId xmlns:p14="http://schemas.microsoft.com/office/powerpoint/2010/main" val="225747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194498" y="255082"/>
            <a:ext cx="6511103" cy="871355"/>
          </a:xfrm>
        </p:spPr>
        <p:txBody>
          <a:bodyPr/>
          <a:lstStyle/>
          <a:p>
            <a:r>
              <a:rPr lang="en-US" dirty="0"/>
              <a:t>What is Stakeholder Analysis?</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388037" y="1563352"/>
            <a:ext cx="5614471" cy="1405619"/>
          </a:xfrm>
        </p:spPr>
        <p:txBody>
          <a:bodyPr/>
          <a:lstStyle/>
          <a:p>
            <a:pPr marL="0" indent="0">
              <a:buClr>
                <a:srgbClr val="002060"/>
              </a:buClr>
              <a:buNone/>
            </a:pPr>
            <a:r>
              <a:rPr lang="en-US" b="1" dirty="0">
                <a:solidFill>
                  <a:schemeClr val="accent1"/>
                </a:solidFill>
              </a:rPr>
              <a:t>An approach for:</a:t>
            </a:r>
          </a:p>
          <a:p>
            <a:pPr>
              <a:buClr>
                <a:srgbClr val="002060"/>
              </a:buClr>
              <a:buFont typeface="Wingdings" panose="05000000000000000000" pitchFamily="2" charset="2"/>
              <a:buChar char="§"/>
            </a:pPr>
            <a:r>
              <a:rPr lang="en-US" dirty="0"/>
              <a:t>Identifying key stakeholders</a:t>
            </a:r>
          </a:p>
          <a:p>
            <a:pPr>
              <a:buClr>
                <a:srgbClr val="002060"/>
              </a:buClr>
              <a:buFont typeface="Wingdings" panose="05000000000000000000" pitchFamily="2" charset="2"/>
              <a:buChar char="§"/>
            </a:pPr>
            <a:r>
              <a:rPr lang="en-US" dirty="0"/>
              <a:t>Assessing </a:t>
            </a:r>
            <a:r>
              <a:rPr lang="en-US" u="sng" dirty="0"/>
              <a:t>their</a:t>
            </a:r>
            <a:r>
              <a:rPr lang="en-US" dirty="0"/>
              <a:t> interests and needs</a:t>
            </a:r>
          </a:p>
        </p:txBody>
      </p:sp>
      <p:pic>
        <p:nvPicPr>
          <p:cNvPr id="2050" name="Picture 2" descr="Image result for stakeholder analysis clip art">
            <a:extLst>
              <a:ext uri="{FF2B5EF4-FFF2-40B4-BE49-F238E27FC236}">
                <a16:creationId xmlns:a16="http://schemas.microsoft.com/office/drawing/2014/main" id="{02A72184-96B2-4AD9-85DE-9B984457A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368" y="3272349"/>
            <a:ext cx="4498595" cy="250060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D4C0078-E190-48E2-AB46-FADE2FFAED67}"/>
              </a:ext>
            </a:extLst>
          </p:cNvPr>
          <p:cNvSpPr txBox="1">
            <a:spLocks/>
          </p:cNvSpPr>
          <p:nvPr/>
        </p:nvSpPr>
        <p:spPr>
          <a:xfrm>
            <a:off x="388037" y="2968971"/>
            <a:ext cx="3515369" cy="3107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2060"/>
              </a:buClr>
              <a:buFont typeface="Wingdings" panose="05000000000000000000" pitchFamily="2" charset="2"/>
              <a:buChar char="§"/>
            </a:pPr>
            <a:r>
              <a:rPr lang="en-US" dirty="0"/>
              <a:t>Predicting how these interests and needs could affect your project</a:t>
            </a:r>
          </a:p>
        </p:txBody>
      </p:sp>
    </p:spTree>
    <p:extLst>
      <p:ext uri="{BB962C8B-B14F-4D97-AF65-F5344CB8AC3E}">
        <p14:creationId xmlns:p14="http://schemas.microsoft.com/office/powerpoint/2010/main" val="408606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194498" y="255082"/>
            <a:ext cx="6511103" cy="871355"/>
          </a:xfrm>
        </p:spPr>
        <p:txBody>
          <a:bodyPr/>
          <a:lstStyle/>
          <a:p>
            <a:r>
              <a:rPr lang="en-US" dirty="0"/>
              <a:t>Stakeholder Analysis Benefits</a:t>
            </a:r>
          </a:p>
        </p:txBody>
      </p:sp>
      <p:graphicFrame>
        <p:nvGraphicFramePr>
          <p:cNvPr id="4" name="Diagram 3">
            <a:extLst>
              <a:ext uri="{FF2B5EF4-FFF2-40B4-BE49-F238E27FC236}">
                <a16:creationId xmlns:a16="http://schemas.microsoft.com/office/drawing/2014/main" id="{A7E40DF4-866B-48F6-B731-ED8D0DF9C496}"/>
              </a:ext>
            </a:extLst>
          </p:cNvPr>
          <p:cNvGraphicFramePr/>
          <p:nvPr>
            <p:extLst>
              <p:ext uri="{D42A27DB-BD31-4B8C-83A1-F6EECF244321}">
                <p14:modId xmlns:p14="http://schemas.microsoft.com/office/powerpoint/2010/main" val="2607613667"/>
              </p:ext>
            </p:extLst>
          </p:nvPr>
        </p:nvGraphicFramePr>
        <p:xfrm>
          <a:off x="504824" y="1524000"/>
          <a:ext cx="7743826" cy="439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085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9162-3F18-8E46-AA7A-C94C5C0C116D}"/>
              </a:ext>
            </a:extLst>
          </p:cNvPr>
          <p:cNvSpPr>
            <a:spLocks noGrp="1"/>
          </p:cNvSpPr>
          <p:nvPr>
            <p:ph type="title"/>
          </p:nvPr>
        </p:nvSpPr>
        <p:spPr>
          <a:xfrm>
            <a:off x="194498" y="255082"/>
            <a:ext cx="6747076" cy="871355"/>
          </a:xfrm>
        </p:spPr>
        <p:txBody>
          <a:bodyPr/>
          <a:lstStyle/>
          <a:p>
            <a:r>
              <a:rPr lang="en-US" dirty="0"/>
              <a:t>Opioid Stakeholders</a:t>
            </a:r>
          </a:p>
        </p:txBody>
      </p:sp>
      <p:sp>
        <p:nvSpPr>
          <p:cNvPr id="3" name="Content Placeholder 2">
            <a:extLst>
              <a:ext uri="{FF2B5EF4-FFF2-40B4-BE49-F238E27FC236}">
                <a16:creationId xmlns:a16="http://schemas.microsoft.com/office/drawing/2014/main" id="{42D520DA-088C-E64C-97DD-9C49F127E833}"/>
              </a:ext>
            </a:extLst>
          </p:cNvPr>
          <p:cNvSpPr>
            <a:spLocks noGrp="1"/>
          </p:cNvSpPr>
          <p:nvPr>
            <p:ph idx="1"/>
          </p:nvPr>
        </p:nvSpPr>
        <p:spPr>
          <a:xfrm>
            <a:off x="388038" y="1449797"/>
            <a:ext cx="4960710" cy="4579234"/>
          </a:xfrm>
        </p:spPr>
        <p:txBody>
          <a:bodyPr>
            <a:normAutofit/>
          </a:bodyPr>
          <a:lstStyle/>
          <a:p>
            <a:pPr>
              <a:buClr>
                <a:srgbClr val="002060"/>
              </a:buClr>
              <a:buFont typeface="Wingdings" panose="05000000000000000000" pitchFamily="2" charset="2"/>
              <a:buChar char="§"/>
            </a:pPr>
            <a:r>
              <a:rPr lang="en-US" dirty="0"/>
              <a:t>Public health</a:t>
            </a:r>
          </a:p>
          <a:p>
            <a:pPr>
              <a:buClr>
                <a:srgbClr val="002060"/>
              </a:buClr>
              <a:buFont typeface="Wingdings" panose="05000000000000000000" pitchFamily="2" charset="2"/>
              <a:buChar char="§"/>
            </a:pPr>
            <a:r>
              <a:rPr lang="en-US" dirty="0"/>
              <a:t>Government</a:t>
            </a:r>
          </a:p>
          <a:p>
            <a:pPr>
              <a:buClr>
                <a:srgbClr val="002060"/>
              </a:buClr>
              <a:buFont typeface="Wingdings" panose="05000000000000000000" pitchFamily="2" charset="2"/>
              <a:buChar char="§"/>
            </a:pPr>
            <a:r>
              <a:rPr lang="en-US" dirty="0"/>
              <a:t>First responders</a:t>
            </a:r>
          </a:p>
          <a:p>
            <a:pPr>
              <a:buClr>
                <a:srgbClr val="002060"/>
              </a:buClr>
              <a:buFont typeface="Wingdings" panose="05000000000000000000" pitchFamily="2" charset="2"/>
              <a:buChar char="§"/>
            </a:pPr>
            <a:r>
              <a:rPr lang="en-US" dirty="0"/>
              <a:t>Criminal justice</a:t>
            </a:r>
          </a:p>
          <a:p>
            <a:pPr>
              <a:buClr>
                <a:srgbClr val="002060"/>
              </a:buClr>
              <a:buFont typeface="Wingdings" panose="05000000000000000000" pitchFamily="2" charset="2"/>
              <a:buChar char="§"/>
            </a:pPr>
            <a:r>
              <a:rPr lang="en-US" dirty="0"/>
              <a:t>Health care</a:t>
            </a:r>
          </a:p>
          <a:p>
            <a:pPr>
              <a:buClr>
                <a:srgbClr val="002060"/>
              </a:buClr>
              <a:buFont typeface="Wingdings" panose="05000000000000000000" pitchFamily="2" charset="2"/>
              <a:buChar char="§"/>
            </a:pPr>
            <a:r>
              <a:rPr lang="en-US" dirty="0"/>
              <a:t>Education</a:t>
            </a:r>
          </a:p>
          <a:p>
            <a:pPr>
              <a:buClr>
                <a:srgbClr val="002060"/>
              </a:buClr>
              <a:buFont typeface="Wingdings" panose="05000000000000000000" pitchFamily="2" charset="2"/>
              <a:buChar char="§"/>
            </a:pPr>
            <a:r>
              <a:rPr lang="en-US" dirty="0"/>
              <a:t>Media</a:t>
            </a:r>
          </a:p>
          <a:p>
            <a:pPr>
              <a:buClr>
                <a:srgbClr val="002060"/>
              </a:buClr>
              <a:buFont typeface="Wingdings" panose="05000000000000000000" pitchFamily="2" charset="2"/>
              <a:buChar char="§"/>
            </a:pPr>
            <a:r>
              <a:rPr lang="en-US" i="1" dirty="0"/>
              <a:t>And more…</a:t>
            </a:r>
          </a:p>
        </p:txBody>
      </p:sp>
      <p:pic>
        <p:nvPicPr>
          <p:cNvPr id="4100" name="Picture 4" descr="Image result for stakeholders clip art">
            <a:extLst>
              <a:ext uri="{FF2B5EF4-FFF2-40B4-BE49-F238E27FC236}">
                <a16:creationId xmlns:a16="http://schemas.microsoft.com/office/drawing/2014/main" id="{F2876AF7-4073-4E4B-9678-4C7AE35C1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1525997"/>
            <a:ext cx="3192718" cy="399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8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BBB53B-86AA-410D-A131-040CF86366E6}"/>
              </a:ext>
            </a:extLst>
          </p:cNvPr>
          <p:cNvSpPr>
            <a:spLocks noGrp="1"/>
          </p:cNvSpPr>
          <p:nvPr>
            <p:ph type="body" sz="quarter" idx="10"/>
          </p:nvPr>
        </p:nvSpPr>
        <p:spPr/>
        <p:txBody>
          <a:bodyPr/>
          <a:lstStyle/>
          <a:p>
            <a:r>
              <a:rPr lang="en-US" dirty="0"/>
              <a:t>Four Steps</a:t>
            </a:r>
          </a:p>
        </p:txBody>
      </p:sp>
    </p:spTree>
    <p:extLst>
      <p:ext uri="{BB962C8B-B14F-4D97-AF65-F5344CB8AC3E}">
        <p14:creationId xmlns:p14="http://schemas.microsoft.com/office/powerpoint/2010/main" val="35107633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10199</TotalTime>
  <Words>2787</Words>
  <Application>Microsoft Office PowerPoint</Application>
  <PresentationFormat>On-screen Show (4:3)</PresentationFormat>
  <Paragraphs>186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vt:lpstr>
      <vt:lpstr>Calibri</vt:lpstr>
      <vt:lpstr>Wingdings</vt:lpstr>
      <vt:lpstr>Office Theme</vt:lpstr>
      <vt:lpstr>PowerPoint Presentation</vt:lpstr>
      <vt:lpstr>Speaker Introduction</vt:lpstr>
      <vt:lpstr>Session Goals</vt:lpstr>
      <vt:lpstr>Learning Objectives</vt:lpstr>
      <vt:lpstr>What are Stakeholders?</vt:lpstr>
      <vt:lpstr>What is Stakeholder Analysis?</vt:lpstr>
      <vt:lpstr>Stakeholder Analysis Benefits</vt:lpstr>
      <vt:lpstr>Opioid Stakeholders</vt:lpstr>
      <vt:lpstr>PowerPoint Presentation</vt:lpstr>
      <vt:lpstr>Step 1:Identify Stakeholders</vt:lpstr>
      <vt:lpstr>Step 2: Assess Stakeholders</vt:lpstr>
      <vt:lpstr>Step 3: Map Stakeholders</vt:lpstr>
      <vt:lpstr>Step 4. Use Map to Inform Stakeholder Engagement</vt:lpstr>
      <vt:lpstr>PowerPoint Presentation</vt:lpstr>
      <vt:lpstr>Stakeholder Analysis Worksheet</vt:lpstr>
      <vt:lpstr>Stakeholder Mapping  Matrix</vt:lpstr>
      <vt:lpstr>Congratulations!  You’ve completed this module. When you’re ready, please proceed with the data landscape module.   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Engel</dc:creator>
  <cp:lastModifiedBy>Carol Tangum</cp:lastModifiedBy>
  <cp:revision>174</cp:revision>
  <dcterms:created xsi:type="dcterms:W3CDTF">2018-05-16T14:19:05Z</dcterms:created>
  <dcterms:modified xsi:type="dcterms:W3CDTF">2019-05-16T16:26:10Z</dcterms:modified>
</cp:coreProperties>
</file>