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sldIdLst>
    <p:sldId id="445" r:id="rId2"/>
    <p:sldId id="452" r:id="rId3"/>
    <p:sldId id="270" r:id="rId4"/>
    <p:sldId id="402" r:id="rId5"/>
    <p:sldId id="292" r:id="rId6"/>
    <p:sldId id="404" r:id="rId7"/>
    <p:sldId id="277" r:id="rId8"/>
    <p:sldId id="308" r:id="rId9"/>
    <p:sldId id="276" r:id="rId10"/>
    <p:sldId id="407" r:id="rId11"/>
    <p:sldId id="301" r:id="rId12"/>
    <p:sldId id="275" r:id="rId13"/>
    <p:sldId id="421" r:id="rId14"/>
    <p:sldId id="406" r:id="rId15"/>
    <p:sldId id="451" r:id="rId16"/>
    <p:sldId id="307" r:id="rId17"/>
    <p:sldId id="293" r:id="rId18"/>
    <p:sldId id="425" r:id="rId19"/>
    <p:sldId id="420" r:id="rId20"/>
    <p:sldId id="419" r:id="rId21"/>
    <p:sldId id="446" r:id="rId22"/>
    <p:sldId id="302" r:id="rId23"/>
    <p:sldId id="309" r:id="rId24"/>
    <p:sldId id="427" r:id="rId25"/>
    <p:sldId id="418" r:id="rId26"/>
    <p:sldId id="320" r:id="rId27"/>
    <p:sldId id="447" r:id="rId28"/>
    <p:sldId id="448" r:id="rId29"/>
    <p:sldId id="260" r:id="rId30"/>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kraus" initials="ek" lastIdx="12" clrIdx="0">
    <p:extLst>
      <p:ext uri="{19B8F6BF-5375-455C-9EA6-DF929625EA0E}">
        <p15:presenceInfo xmlns:p15="http://schemas.microsoft.com/office/powerpoint/2012/main" userId="4de332ad1a13c4ae" providerId="Windows Live"/>
      </p:ext>
    </p:extLst>
  </p:cmAuthor>
  <p:cmAuthor id="2" name="ctangum" initials="c" lastIdx="4" clrIdx="1">
    <p:extLst>
      <p:ext uri="{19B8F6BF-5375-455C-9EA6-DF929625EA0E}">
        <p15:presenceInfo xmlns:p15="http://schemas.microsoft.com/office/powerpoint/2012/main" userId="ctangum" providerId="None"/>
      </p:ext>
    </p:extLst>
  </p:cmAuthor>
  <p:cmAuthor id="3" name="cwb Cwb" initials="cC"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0000"/>
    <a:srgbClr val="1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78234" autoAdjust="0"/>
  </p:normalViewPr>
  <p:slideViewPr>
    <p:cSldViewPr snapToGrid="0">
      <p:cViewPr varScale="1">
        <p:scale>
          <a:sx n="87" d="100"/>
          <a:sy n="87" d="100"/>
        </p:scale>
        <p:origin x="2224" y="200"/>
      </p:cViewPr>
      <p:guideLst/>
    </p:cSldViewPr>
  </p:slideViewPr>
  <p:notesTextViewPr>
    <p:cViewPr>
      <p:scale>
        <a:sx n="1" d="1"/>
        <a:sy n="1" d="1"/>
      </p:scale>
      <p:origin x="0" y="0"/>
    </p:cViewPr>
  </p:notesTextViewPr>
  <p:sorterViewPr>
    <p:cViewPr varScale="1">
      <p:scale>
        <a:sx n="100" d="100"/>
        <a:sy n="100" d="100"/>
      </p:scale>
      <p:origin x="0" y="-545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BCA9B-466E-4010-A562-CB6892752CA5}" type="datetimeFigureOut">
              <a:rPr lang="en-US" smtClean="0"/>
              <a:t>5/16/19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F4360-B13A-4F9A-8E64-9F956646DD30}" type="slidenum">
              <a:rPr lang="en-US" smtClean="0"/>
              <a:t>‹#›</a:t>
            </a:fld>
            <a:endParaRPr lang="en-US"/>
          </a:p>
        </p:txBody>
      </p:sp>
    </p:spTree>
    <p:extLst>
      <p:ext uri="{BB962C8B-B14F-4D97-AF65-F5344CB8AC3E}">
        <p14:creationId xmlns:p14="http://schemas.microsoft.com/office/powerpoint/2010/main" val="296047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cbi.nlm.nih.gov/pmc/articles/PMC294640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to the third module in CSTE’s online learning course for “Creating an Action Plan for Opioid Surveillance.”</a:t>
            </a:r>
          </a:p>
          <a:p>
            <a:pPr marL="171450" indent="-171450">
              <a:buFont typeface="Arial" panose="020B0604020202020204" pitchFamily="34" charset="0"/>
              <a:buChar char="•"/>
            </a:pPr>
            <a:r>
              <a:rPr lang="en-US" dirty="0"/>
              <a:t>This module is entitled, “Assess the Data Landscape” and corresponds to the first step in the four-step process to create an action plan for opioid surveillance.</a:t>
            </a:r>
          </a:p>
          <a:p>
            <a:pPr marL="171450" indent="-171450">
              <a:buFont typeface="Arial" panose="020B0604020202020204" pitchFamily="34" charset="0"/>
              <a:buChar char="•"/>
            </a:pPr>
            <a:r>
              <a:rPr lang="en-US" dirty="0"/>
              <a:t>What is the data landscape? The term data landscape refers to what data sources exist in the your jurisdiction, what information each source contains, what indicators each source could track, how the data is organized, and what limitations exist in each data or indicator that could impact opioid surveillance. What information does each indicator convey and how could it be misinterpreted by an audience?</a:t>
            </a:r>
          </a:p>
          <a:p>
            <a:pPr marL="171450" indent="-171450">
              <a:buFont typeface="Arial" panose="020B0604020202020204" pitchFamily="34" charset="0"/>
              <a:buChar char="•"/>
            </a:pPr>
            <a:r>
              <a:rPr lang="en-US" dirty="0"/>
              <a:t>They data landscape is closely linked to our earlier work to identify and understand our opioid stakeholders. Many stakeholders may be owners, providers, and consumers of opioid surveillance data. Stakeholder insights can provide meaningful context to data landscapes. Stakeholder agendas can inform which data sources are a priority. Relationships with stakeholders can facilitate data access. </a:t>
            </a:r>
          </a:p>
          <a:p>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1</a:t>
            </a:fld>
            <a:endParaRPr lang="en-US"/>
          </a:p>
        </p:txBody>
      </p:sp>
    </p:spTree>
    <p:extLst>
      <p:ext uri="{BB962C8B-B14F-4D97-AF65-F5344CB8AC3E}">
        <p14:creationId xmlns:p14="http://schemas.microsoft.com/office/powerpoint/2010/main" val="79759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dirty="0"/>
              <a:t>ICD 10 codes and coding are imperfect in a few notable ways.  Overdose deaths can be hard to categorize as intentional or accidental. Overdoses often involve multiple opioids and other drugs, and it coding practices can vary between jurisdictions. Some ICD-10 codes include multiple opioids or are general. Many synthetic opioids, including Fentanyl, do not have a specific over dose code. This will continue to be a challenge as more new synthetic opioids enter the environment.</a:t>
            </a:r>
          </a:p>
          <a:p>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10</a:t>
            </a:fld>
            <a:endParaRPr lang="en-US"/>
          </a:p>
        </p:txBody>
      </p:sp>
    </p:spTree>
    <p:extLst>
      <p:ext uri="{BB962C8B-B14F-4D97-AF65-F5344CB8AC3E}">
        <p14:creationId xmlns:p14="http://schemas.microsoft.com/office/powerpoint/2010/main" val="59608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Coroner medical examiner data can be an incredibly rich data source. Coroner and medical examiners are focused on determining the cause and manner of death using results of autopsies and laboratory tests including toxicology tests for the presence of alcohol or drugs. However, the landscape of Coroner and medical examiners varies by jurisdiction in many ways. Some states have one central electronic data system while other states have multiple systems or operate using paper forms and scans. This can have an impact on the quality of this data.  Additionally, the requirements and training for coroners and medical examiners differs dramatically. Some communities may have a well-trained medical doctor as their medical examiner while others may have a coroner with little to no training.  For example, some coroners and medical examiners collect very detailed information on a suicide decedent’s life circumstances, mental health history, treatment status, etc., while others do not. Some, but not all, coroners and medical examiners request that a psychological autopsy be conducted to determine if a death was a suicide.</a:t>
            </a:r>
          </a:p>
          <a:p>
            <a:endParaRPr lang="en-US" dirty="0"/>
          </a:p>
          <a:p>
            <a:r>
              <a:rPr lang="en-US" dirty="0"/>
              <a:t>Coroner data is a focus of the ESOS grant funding and combined with toxicology data and death certificate data to create entries for overdoses in the SUDORS system. The main strength of this data source is the level of detail.  But because not all deaths are investigated, this data cannot be used for trend analysis. Additionally, this is sensitive data and can be difficult to access and difficult to work with. Some coroners or medical examiners rely on paper or unstructured notes to record a death investigation. </a:t>
            </a:r>
          </a:p>
          <a:p>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11</a:t>
            </a:fld>
            <a:endParaRPr lang="en-US"/>
          </a:p>
        </p:txBody>
      </p:sp>
    </p:spTree>
    <p:extLst>
      <p:ext uri="{BB962C8B-B14F-4D97-AF65-F5344CB8AC3E}">
        <p14:creationId xmlns:p14="http://schemas.microsoft.com/office/powerpoint/2010/main" val="180918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opioid surveillance data source is emergency department (ED) and hospitalization discharge data. Hospitals and EDs are required to submit information about the diagnoses, procedures, and encounter information for each patient.  Public health can use this data to quantify the burden of ED visits and hospitalization using ICD-9 and ICD-10 diagnosis codes that identify opioid related conditions like opioid use disorder or events like an overdose. This can be valuable when trying to understand the burden of non-fatal overdoses. </a:t>
            </a:r>
          </a:p>
          <a:p>
            <a:pPr marL="171450" indent="-171450">
              <a:buFont typeface="Arial" panose="020B0604020202020204" pitchFamily="34" charset="0"/>
              <a:buChar char="•"/>
            </a:pPr>
            <a:r>
              <a:rPr lang="en-US" dirty="0"/>
              <a:t>Additionally, diagnosis codes can be used to examine comorbid conditions. Special populations like individuals experiencing homelessness and struggling with opioids are often present in this dataset and can, depending on the data be identified. </a:t>
            </a:r>
          </a:p>
          <a:p>
            <a:pPr marL="171450" indent="-171450">
              <a:buFont typeface="Arial" panose="020B0604020202020204" pitchFamily="34" charset="0"/>
              <a:buChar char="•"/>
            </a:pPr>
            <a:r>
              <a:rPr lang="en-US" dirty="0"/>
              <a:t>The challenges associated with discharge data vary by the structure and method for its collection.  There is concern around the transition from ICD-9 to ICD-10 codes in October of 2015 which makes trends that cross this period of time questionable. Additionally, this data is only as good as the diagnosis codes that are entered. Some opioid adverse event diagnosis codes are broad and could represent opioid related constipation, an opioid allergy, or and opioid dependence. </a:t>
            </a:r>
            <a:endParaRPr lang="en-US" b="1" dirty="0">
              <a:solidFill>
                <a:srgbClr val="FF0000"/>
              </a:solidFill>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12</a:t>
            </a:fld>
            <a:endParaRPr lang="en-US"/>
          </a:p>
        </p:txBody>
      </p:sp>
    </p:spTree>
    <p:extLst>
      <p:ext uri="{BB962C8B-B14F-4D97-AF65-F5344CB8AC3E}">
        <p14:creationId xmlns:p14="http://schemas.microsoft.com/office/powerpoint/2010/main" val="3896994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key indicators can provide insights into each surveillance question. The </a:t>
            </a:r>
            <a:r>
              <a:rPr lang="en-US" sz="1200" dirty="0">
                <a:solidFill>
                  <a:schemeClr val="tx1"/>
                </a:solidFill>
              </a:rPr>
              <a:t>MME, prescriptions, and prescribed days from the PDMP can be converted into a rate per capita to describe the opioid prescribed population and to track changes over time.  Opioid use and misuse prevalence is available from NSDUH for adults over 12 years of age each year and can show trends and differences between age groups. Examining diagnosis codes in the discharge dataset can quantify the frequency of an oud or overdose related ED visit or hospitalization and death certificate data can measure opioid overdose deaths. The key indicators in your jurisdiction may be very different. You may be focused more closely on fentanyl overdoses, or heroin use, or prescriptions to young adults or duration of prescriptions following surgery. </a:t>
            </a: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13</a:t>
            </a:fld>
            <a:endParaRPr lang="en-US"/>
          </a:p>
        </p:txBody>
      </p:sp>
    </p:spTree>
    <p:extLst>
      <p:ext uri="{BB962C8B-B14F-4D97-AF65-F5344CB8AC3E}">
        <p14:creationId xmlns:p14="http://schemas.microsoft.com/office/powerpoint/2010/main" val="32420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National Survey of Drug Use and Health is an in depth national survey administered by SAMSHA conducted every year. This survey explores how substances and mental health conditions impact health among individuals 12 years of age and older. National and state estimates are released every year for data collected from the previous year. This survey includes a number of questions about opioid use, misuse, dependence and treatment.  Because this survey is administered systematically, it is a strong source of trend data and is useful for state to state comparisons.  However, this survey does not produce data below the state level and the results are released annually with a substantial delay. It is not the most timely data source.</a:t>
            </a:r>
          </a:p>
        </p:txBody>
      </p:sp>
      <p:sp>
        <p:nvSpPr>
          <p:cNvPr id="4" name="Slide Number Placeholder 3"/>
          <p:cNvSpPr>
            <a:spLocks noGrp="1"/>
          </p:cNvSpPr>
          <p:nvPr>
            <p:ph type="sldNum" sz="quarter" idx="5"/>
          </p:nvPr>
        </p:nvSpPr>
        <p:spPr/>
        <p:txBody>
          <a:bodyPr/>
          <a:lstStyle/>
          <a:p>
            <a:fld id="{3CAF4360-B13A-4F9A-8E64-9F956646DD30}" type="slidenum">
              <a:rPr lang="en-US" smtClean="0"/>
              <a:t>14</a:t>
            </a:fld>
            <a:endParaRPr lang="en-US"/>
          </a:p>
        </p:txBody>
      </p:sp>
    </p:spTree>
    <p:extLst>
      <p:ext uri="{BB962C8B-B14F-4D97-AF65-F5344CB8AC3E}">
        <p14:creationId xmlns:p14="http://schemas.microsoft.com/office/powerpoint/2010/main" val="191448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Almost every data has a PDMP which is an </a:t>
            </a:r>
            <a:r>
              <a:rPr lang="en-US" dirty="0"/>
              <a:t>electronic database that tracks prescriptions of controlled substances. Prescribers and pharmacists submit data about prescriptions written and dispense and they can access patient records of dispensed controlled substance prescriptions. PDMPs assemble  a patient’s entire medication profile into one record so that a prescriber can see a complete history of all the medications prescribed from all providers. </a:t>
            </a:r>
            <a:r>
              <a:rPr lang="en-US" sz="1200" kern="1200" dirty="0">
                <a:solidFill>
                  <a:schemeClr val="tx1"/>
                </a:solidFill>
                <a:effectLst/>
                <a:latin typeface="+mn-lt"/>
                <a:ea typeface="+mn-ea"/>
                <a:cs typeface="+mn-cs"/>
              </a:rPr>
              <a:t>PDMPs include data from retail pharmacies as well as Veterans Administration and Indian Health Service dispensers in most states; some military dispensers administered by the U.S. Department of Defense don’t provide data to PDMPs. PDMPs can aid providers in decision-making and facilitate surveillance of overdose risk.  Additionally, some PDMPs can share data across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PDMP data can be challenging to access. PDMP data at the record level can require a lot of cleaning and does not include illicit drugs. </a:t>
            </a:r>
          </a:p>
          <a:p>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15</a:t>
            </a:fld>
            <a:endParaRPr lang="en-US"/>
          </a:p>
        </p:txBody>
      </p:sp>
    </p:spTree>
    <p:extLst>
      <p:ext uri="{BB962C8B-B14F-4D97-AF65-F5344CB8AC3E}">
        <p14:creationId xmlns:p14="http://schemas.microsoft.com/office/powerpoint/2010/main" val="423469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AF4360-B13A-4F9A-8E64-9F956646DD30}" type="slidenum">
              <a:rPr lang="en-US" smtClean="0"/>
              <a:t>16</a:t>
            </a:fld>
            <a:endParaRPr lang="en-US"/>
          </a:p>
        </p:txBody>
      </p:sp>
    </p:spTree>
    <p:extLst>
      <p:ext uri="{BB962C8B-B14F-4D97-AF65-F5344CB8AC3E}">
        <p14:creationId xmlns:p14="http://schemas.microsoft.com/office/powerpoint/2010/main" val="2802498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these common data sources, a number of additional data source may exist in your jurisdiction that can provide helpful opioid surveillance information are listed here. However, this list is not exhaustive. We are beginning to see interesting public health surveillance work done with EMS data including joining EMS to hospitalization or claims data. Public health is learning more about opioid treatment data including the TEDS dataset and methadone treatment information.  Many public health agencies are exploring work with their all payer claims database or Medicaid claims. EHR data and syndromic surveillance systems are promising sources of information. </a:t>
            </a:r>
          </a:p>
        </p:txBody>
      </p:sp>
      <p:sp>
        <p:nvSpPr>
          <p:cNvPr id="4" name="Slide Number Placeholder 3"/>
          <p:cNvSpPr>
            <a:spLocks noGrp="1"/>
          </p:cNvSpPr>
          <p:nvPr>
            <p:ph type="sldNum" sz="quarter" idx="5"/>
          </p:nvPr>
        </p:nvSpPr>
        <p:spPr/>
        <p:txBody>
          <a:bodyPr/>
          <a:lstStyle/>
          <a:p>
            <a:fld id="{3CAF4360-B13A-4F9A-8E64-9F956646DD30}" type="slidenum">
              <a:rPr lang="en-US" smtClean="0"/>
              <a:t>17</a:t>
            </a:fld>
            <a:endParaRPr lang="en-US"/>
          </a:p>
        </p:txBody>
      </p:sp>
    </p:spTree>
    <p:extLst>
      <p:ext uri="{BB962C8B-B14F-4D97-AF65-F5344CB8AC3E}">
        <p14:creationId xmlns:p14="http://schemas.microsoft.com/office/powerpoint/2010/main" val="1353790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foundation of data sources, we’d like to talk now about indicators and analytic methods that may be useful in opioid surveillance. </a:t>
            </a:r>
          </a:p>
        </p:txBody>
      </p:sp>
      <p:sp>
        <p:nvSpPr>
          <p:cNvPr id="4" name="Slide Number Placeholder 3"/>
          <p:cNvSpPr>
            <a:spLocks noGrp="1"/>
          </p:cNvSpPr>
          <p:nvPr>
            <p:ph type="sldNum" sz="quarter" idx="5"/>
          </p:nvPr>
        </p:nvSpPr>
        <p:spPr/>
        <p:txBody>
          <a:bodyPr/>
          <a:lstStyle/>
          <a:p>
            <a:fld id="{3CAF4360-B13A-4F9A-8E64-9F956646DD30}" type="slidenum">
              <a:rPr lang="en-US" smtClean="0"/>
              <a:t>18</a:t>
            </a:fld>
            <a:endParaRPr lang="en-US"/>
          </a:p>
        </p:txBody>
      </p:sp>
    </p:spTree>
    <p:extLst>
      <p:ext uri="{BB962C8B-B14F-4D97-AF65-F5344CB8AC3E}">
        <p14:creationId xmlns:p14="http://schemas.microsoft.com/office/powerpoint/2010/main" val="3306362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CDC’s 2018 surveillance report, the opioid epidemic is described using four data sources and four primary indicators: </a:t>
            </a:r>
          </a:p>
          <a:p>
            <a:r>
              <a:rPr lang="en-US" dirty="0"/>
              <a:t>1. Opioid prescribing rates from prescription drug monitoring program data, </a:t>
            </a:r>
          </a:p>
          <a:p>
            <a:r>
              <a:rPr lang="en-US" dirty="0"/>
              <a:t>2. Opioid use and misuse prevalence from the national survey of drug use and health</a:t>
            </a:r>
          </a:p>
          <a:p>
            <a:r>
              <a:rPr lang="en-US" dirty="0"/>
              <a:t>3. Nonfatal overdose emergency department visits and hospitalizations from hospital discharge datasets</a:t>
            </a:r>
          </a:p>
          <a:p>
            <a:r>
              <a:rPr lang="en-US" dirty="0"/>
              <a:t>4. And fatal overdoses rates from mortality data </a:t>
            </a:r>
          </a:p>
          <a:p>
            <a:endParaRPr lang="en-US" dirty="0"/>
          </a:p>
          <a:p>
            <a:r>
              <a:rPr lang="en-US" dirty="0"/>
              <a:t>These are the primary indicators being used to track changes in the opioid epidemic.  Many states and locales are focused on one or all of these indicators. If a jurisdiction tracks these indicators, it would be easy to compare local trends to national trends and understand if your community was struggling more or less than the national average. </a:t>
            </a:r>
          </a:p>
          <a:p>
            <a:endParaRPr lang="en-US" dirty="0"/>
          </a:p>
          <a:p>
            <a:r>
              <a:rPr lang="en-US" dirty="0"/>
              <a:t>One thing that is important for you be diligent and aware of is a distinction between the terms drug and opioid.  Those terms are technically different but information about health outcomes related to ‘drugs’ often appears in opioid surveillance.  Survey data does show that a majority of drug misuse is opioid misuse and a vast majority of drug overdoses are caused by opioids but it is important to remember that these concepts are not the same.  </a:t>
            </a:r>
          </a:p>
        </p:txBody>
      </p:sp>
      <p:sp>
        <p:nvSpPr>
          <p:cNvPr id="4" name="Slide Number Placeholder 3"/>
          <p:cNvSpPr>
            <a:spLocks noGrp="1"/>
          </p:cNvSpPr>
          <p:nvPr>
            <p:ph type="sldNum" sz="quarter" idx="5"/>
          </p:nvPr>
        </p:nvSpPr>
        <p:spPr/>
        <p:txBody>
          <a:bodyPr/>
          <a:lstStyle/>
          <a:p>
            <a:fld id="{3CAF4360-B13A-4F9A-8E64-9F956646DD30}" type="slidenum">
              <a:rPr lang="en-US" smtClean="0"/>
              <a:t>19</a:t>
            </a:fld>
            <a:endParaRPr lang="en-US"/>
          </a:p>
        </p:txBody>
      </p:sp>
    </p:spTree>
    <p:extLst>
      <p:ext uri="{BB962C8B-B14F-4D97-AF65-F5344CB8AC3E}">
        <p14:creationId xmlns:p14="http://schemas.microsoft.com/office/powerpoint/2010/main" val="402224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Emily Kraus and I’m your facilitator for this module. I’ve been working in Public Health for 15 years and I’m excited to speak with you today about such an important topic. I </a:t>
            </a:r>
            <a:r>
              <a:rPr lang="en-US" sz="1200" b="0" i="0" kern="1200" dirty="0">
                <a:solidFill>
                  <a:schemeClr val="tx1"/>
                </a:solidFill>
                <a:effectLst/>
                <a:latin typeface="+mn-lt"/>
                <a:ea typeface="+mn-ea"/>
                <a:cs typeface="+mn-cs"/>
              </a:rPr>
              <a:t>received my public health training with an MPH from Emory University’s Rollins School of Public Health and a PHD in informatics from University of Colorado Denver (PhD). I worked at Denver Public Health department for ten years in epidemiology and informatics experience and completed the Public Health Prevention service fellowship with CDC</a:t>
            </a:r>
            <a:r>
              <a:rPr lang="en-US" sz="1200" b="0" i="0" kern="120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2</a:t>
            </a:fld>
            <a:endParaRPr lang="en-US"/>
          </a:p>
        </p:txBody>
      </p:sp>
    </p:spTree>
    <p:extLst>
      <p:ext uri="{BB962C8B-B14F-4D97-AF65-F5344CB8AC3E}">
        <p14:creationId xmlns:p14="http://schemas.microsoft.com/office/powerpoint/2010/main" val="4057164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helpful to select or prioritize indicators by thinking through what messages you want to share with your stakeholders. This table shows some examples of how different indicators are tools to support different messages.  What are the indicators you would use to demonstrate how big the epidemic is?</a:t>
            </a:r>
          </a:p>
        </p:txBody>
      </p:sp>
      <p:sp>
        <p:nvSpPr>
          <p:cNvPr id="4" name="Slide Number Placeholder 3"/>
          <p:cNvSpPr>
            <a:spLocks noGrp="1"/>
          </p:cNvSpPr>
          <p:nvPr>
            <p:ph type="sldNum" sz="quarter" idx="5"/>
          </p:nvPr>
        </p:nvSpPr>
        <p:spPr/>
        <p:txBody>
          <a:bodyPr/>
          <a:lstStyle/>
          <a:p>
            <a:fld id="{3CAF4360-B13A-4F9A-8E64-9F956646DD30}" type="slidenum">
              <a:rPr lang="en-US" smtClean="0"/>
              <a:t>20</a:t>
            </a:fld>
            <a:endParaRPr lang="en-US"/>
          </a:p>
        </p:txBody>
      </p:sp>
    </p:spTree>
    <p:extLst>
      <p:ext uri="{BB962C8B-B14F-4D97-AF65-F5344CB8AC3E}">
        <p14:creationId xmlns:p14="http://schemas.microsoft.com/office/powerpoint/2010/main" val="2306982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CDC’s 2018 surveillance report, the opioid epidemic is described using four data sources and four primary indicators: </a:t>
            </a:r>
          </a:p>
          <a:p>
            <a:r>
              <a:rPr lang="en-US" dirty="0"/>
              <a:t>1. Opioid prescribing rates from prescription drug monitoring program data, </a:t>
            </a:r>
          </a:p>
          <a:p>
            <a:r>
              <a:rPr lang="en-US" dirty="0"/>
              <a:t>2. Opioid use and misuse prevalence from the national survey of drug use and health</a:t>
            </a:r>
          </a:p>
          <a:p>
            <a:r>
              <a:rPr lang="en-US" dirty="0"/>
              <a:t>3. Nonfatal overdose emergency department visits and hospitalizations from hospital discharge datasets</a:t>
            </a:r>
          </a:p>
          <a:p>
            <a:r>
              <a:rPr lang="en-US" dirty="0"/>
              <a:t>4. And fatal overdoses rates from mortality data </a:t>
            </a:r>
          </a:p>
          <a:p>
            <a:endParaRPr lang="en-US" dirty="0"/>
          </a:p>
          <a:p>
            <a:r>
              <a:rPr lang="en-US" dirty="0"/>
              <a:t>These are the primary indicators being used to track changes in the opioid epidemic.  Many states and locales are focused on one or all of these indicators. If a jurisdiction tracks these indicators, it would be easy to compare local trends to national trends and understand if your community was struggling more or less than the national average. </a:t>
            </a:r>
          </a:p>
          <a:p>
            <a:endParaRPr lang="en-US" dirty="0"/>
          </a:p>
          <a:p>
            <a:r>
              <a:rPr lang="en-US" dirty="0"/>
              <a:t>One thing that is important for you be diligent and aware of is a distinction between the terms drug and opioid.  Those terms are technically different but information about health outcomes related to ‘drugs’ often appears in opioid surveillance.  Survey data does show that a majority of drug misuse is opioid misuse and a vast majority of drug overdoses are caused by opioids but it is important to remember that these concepts are not the same.  </a:t>
            </a:r>
          </a:p>
        </p:txBody>
      </p:sp>
      <p:sp>
        <p:nvSpPr>
          <p:cNvPr id="4" name="Slide Number Placeholder 3"/>
          <p:cNvSpPr>
            <a:spLocks noGrp="1"/>
          </p:cNvSpPr>
          <p:nvPr>
            <p:ph type="sldNum" sz="quarter" idx="5"/>
          </p:nvPr>
        </p:nvSpPr>
        <p:spPr/>
        <p:txBody>
          <a:bodyPr/>
          <a:lstStyle/>
          <a:p>
            <a:fld id="{3CAF4360-B13A-4F9A-8E64-9F956646DD30}" type="slidenum">
              <a:rPr lang="en-US" smtClean="0"/>
              <a:t>21</a:t>
            </a:fld>
            <a:endParaRPr lang="en-US"/>
          </a:p>
        </p:txBody>
      </p:sp>
    </p:spTree>
    <p:extLst>
      <p:ext uri="{BB962C8B-B14F-4D97-AF65-F5344CB8AC3E}">
        <p14:creationId xmlns:p14="http://schemas.microsoft.com/office/powerpoint/2010/main" val="1504043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that no analytic method or indicator is without limitations.  When it comes to opioids, there are a number of issues that can add complexity to analysis and interpretation of each indicator. Opioid prescriptions can be sold, stolen, and other things. How opioids were prescribed for use does not always equal how they were used.  Heroin is missing from prescription information. Additionally, not all providers use the PDMP and some individuals use providers and pharmacies in multiple states so PDMP data is not always a complete. picture.  </a:t>
            </a:r>
          </a:p>
          <a:p>
            <a:endParaRPr lang="en-US" dirty="0"/>
          </a:p>
          <a:p>
            <a:r>
              <a:rPr lang="en-US" dirty="0"/>
              <a:t>Opioid use and misuse is very complex because many individuals on chronic opioid therapy take opioids as prescribed and they are often physically dependent.  Where do we put these folks?  Additionally, because of dosage and polypharmacy, assembling an accurate estimate of use and misuse is challenging.  OUD is also complex for the same reasons. Many individuals have not yet been diagnosed with OUD and OUD is a relatively new concept for many providers who may feel unsure about issuing that diagnosis. </a:t>
            </a:r>
          </a:p>
          <a:p>
            <a:endParaRPr lang="en-US" dirty="0"/>
          </a:p>
          <a:p>
            <a:r>
              <a:rPr lang="en-US" dirty="0"/>
              <a:t>Treatment landscape is fragmented and treatment for OUD is a combination of many different attributes. Naloxone can be tricky. Some individuals who  receive naloxone who are not experiencing an overdose.  </a:t>
            </a:r>
          </a:p>
          <a:p>
            <a:endParaRPr lang="en-US" dirty="0"/>
          </a:p>
          <a:p>
            <a:r>
              <a:rPr lang="en-US" dirty="0"/>
              <a:t>Regarding overdoses, some overdoses are untreated and undetected. </a:t>
            </a:r>
          </a:p>
        </p:txBody>
      </p:sp>
      <p:sp>
        <p:nvSpPr>
          <p:cNvPr id="4" name="Slide Number Placeholder 3"/>
          <p:cNvSpPr>
            <a:spLocks noGrp="1"/>
          </p:cNvSpPr>
          <p:nvPr>
            <p:ph type="sldNum" sz="quarter" idx="5"/>
          </p:nvPr>
        </p:nvSpPr>
        <p:spPr/>
        <p:txBody>
          <a:bodyPr/>
          <a:lstStyle/>
          <a:p>
            <a:fld id="{3CAF4360-B13A-4F9A-8E64-9F956646DD30}" type="slidenum">
              <a:rPr lang="en-US" smtClean="0"/>
              <a:t>22</a:t>
            </a:fld>
            <a:endParaRPr lang="en-US"/>
          </a:p>
        </p:txBody>
      </p:sp>
    </p:spTree>
    <p:extLst>
      <p:ext uri="{BB962C8B-B14F-4D97-AF65-F5344CB8AC3E}">
        <p14:creationId xmlns:p14="http://schemas.microsoft.com/office/powerpoint/2010/main" val="3660398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analytic method which isn’t a method as much as it is an approach is to address limitations by braiding data from multiple sources together to create the most clear picture of a single concept. Consider overdoses, fatal and non-fatal. Thinking back to the slide about overdose data opportunities, how can we combine data across these five sources to measure overdoses most effectively. </a:t>
            </a:r>
          </a:p>
          <a:p>
            <a:endParaRPr lang="en-US" dirty="0"/>
          </a:p>
          <a:p>
            <a:endParaRPr lang="en-US" dirty="0"/>
          </a:p>
          <a:p>
            <a:r>
              <a:rPr lang="en-US" sz="1200" kern="1200" dirty="0">
                <a:solidFill>
                  <a:schemeClr val="tx1"/>
                </a:solidFill>
                <a:effectLst/>
                <a:latin typeface="+mn-lt"/>
                <a:ea typeface="+mn-ea"/>
                <a:cs typeface="+mn-cs"/>
              </a:rPr>
              <a:t>Syndromic is not ideal for tracking fatalities, but could be useful in linking with other sources.</a:t>
            </a: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23</a:t>
            </a:fld>
            <a:endParaRPr lang="en-US"/>
          </a:p>
        </p:txBody>
      </p:sp>
    </p:spTree>
    <p:extLst>
      <p:ext uri="{BB962C8B-B14F-4D97-AF65-F5344CB8AC3E}">
        <p14:creationId xmlns:p14="http://schemas.microsoft.com/office/powerpoint/2010/main" val="4067053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a:rPr>
              <a:t>https://www.ncbi.nlm.nih.gov/pmc/articles/PMC2946404/. This map combines poverty rates and per capita opioid retail sales from several different data sources and shows this comparison at a county level to visualize the relationship between geographic trends and these two linked factors. </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24</a:t>
            </a:fld>
            <a:endParaRPr lang="en-US"/>
          </a:p>
        </p:txBody>
      </p:sp>
    </p:spTree>
    <p:extLst>
      <p:ext uri="{BB962C8B-B14F-4D97-AF65-F5344CB8AC3E}">
        <p14:creationId xmlns:p14="http://schemas.microsoft.com/office/powerpoint/2010/main" val="3122029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several resources in your workbook that are related to stakeholder analysis.</a:t>
            </a:r>
          </a:p>
          <a:p>
            <a:pPr marL="171450" indent="-171450">
              <a:buFont typeface="Arial" panose="020B0604020202020204" pitchFamily="34" charset="0"/>
              <a:buChar char="•"/>
            </a:pPr>
            <a:r>
              <a:rPr lang="en-US" dirty="0"/>
              <a:t>I’ll explain each of these resources and then you will have a chance to use them in just a few minutes to conduct your own stakeholder analysis.</a:t>
            </a:r>
          </a:p>
        </p:txBody>
      </p:sp>
      <p:sp>
        <p:nvSpPr>
          <p:cNvPr id="4" name="Slide Number Placeholder 3"/>
          <p:cNvSpPr>
            <a:spLocks noGrp="1"/>
          </p:cNvSpPr>
          <p:nvPr>
            <p:ph type="sldNum" sz="quarter" idx="5"/>
          </p:nvPr>
        </p:nvSpPr>
        <p:spPr/>
        <p:txBody>
          <a:bodyPr/>
          <a:lstStyle/>
          <a:p>
            <a:fld id="{3CAF4360-B13A-4F9A-8E64-9F956646DD30}" type="slidenum">
              <a:rPr lang="en-US" smtClean="0"/>
              <a:t>25</a:t>
            </a:fld>
            <a:endParaRPr lang="en-US"/>
          </a:p>
        </p:txBody>
      </p:sp>
    </p:spTree>
    <p:extLst>
      <p:ext uri="{BB962C8B-B14F-4D97-AF65-F5344CB8AC3E}">
        <p14:creationId xmlns:p14="http://schemas.microsoft.com/office/powerpoint/2010/main" val="102962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of the resources available on the Resources section of the CSTE online learning module is the Data Source Inventory, which will provide you with a great deal of information about data sources that can be used as part of your opioid surveillance efforts.</a:t>
            </a:r>
          </a:p>
          <a:p>
            <a:pPr marL="171450" indent="-171450">
              <a:buFont typeface="Arial" panose="020B0604020202020204" pitchFamily="34" charset="0"/>
              <a:buChar char="•"/>
            </a:pPr>
            <a:r>
              <a:rPr lang="en-US" dirty="0"/>
              <a:t>Here you can see an image of the first page of the Data Source Inventory.</a:t>
            </a:r>
          </a:p>
          <a:p>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26</a:t>
            </a:fld>
            <a:endParaRPr lang="en-US"/>
          </a:p>
        </p:txBody>
      </p:sp>
    </p:spTree>
    <p:extLst>
      <p:ext uri="{BB962C8B-B14F-4D97-AF65-F5344CB8AC3E}">
        <p14:creationId xmlns:p14="http://schemas.microsoft.com/office/powerpoint/2010/main" val="286820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of the resources available on the Resources section of the CSTE online learning module is the data inventory worksheet. </a:t>
            </a:r>
          </a:p>
          <a:p>
            <a:pPr marL="171450" indent="-171450">
              <a:buFont typeface="Arial" panose="020B0604020202020204" pitchFamily="34" charset="0"/>
              <a:buChar char="•"/>
            </a:pPr>
            <a:r>
              <a:rPr lang="en-US" dirty="0"/>
              <a:t>Here you can see an image of the first page of the worksheet and an example of how to complete the worksheet.</a:t>
            </a:r>
          </a:p>
          <a:p>
            <a:pPr marL="171450" indent="-171450">
              <a:buFont typeface="Arial" panose="020B0604020202020204" pitchFamily="34" charset="0"/>
              <a:buChar char="•"/>
            </a:pPr>
            <a:r>
              <a:rPr lang="en-US" dirty="0"/>
              <a:t>We encourage you to download this resource and fill it out according to the instructions that you will find at the top of the worksheet. </a:t>
            </a:r>
          </a:p>
          <a:p>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27</a:t>
            </a:fld>
            <a:endParaRPr lang="en-US"/>
          </a:p>
        </p:txBody>
      </p:sp>
    </p:spTree>
    <p:extLst>
      <p:ext uri="{BB962C8B-B14F-4D97-AF65-F5344CB8AC3E}">
        <p14:creationId xmlns:p14="http://schemas.microsoft.com/office/powerpoint/2010/main" val="3979200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8B80EA-6DC5-FA41-8F9F-2D02042CAFCA}" type="slidenum">
              <a:rPr lang="en-US" smtClean="0"/>
              <a:t>29</a:t>
            </a:fld>
            <a:endParaRPr lang="en-US"/>
          </a:p>
        </p:txBody>
      </p:sp>
    </p:spTree>
    <p:extLst>
      <p:ext uri="{BB962C8B-B14F-4D97-AF65-F5344CB8AC3E}">
        <p14:creationId xmlns:p14="http://schemas.microsoft.com/office/powerpoint/2010/main" val="53010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goal of this module is to identify data sources and indicators that can provide meaningful opioid information in a format </a:t>
            </a:r>
            <a:r>
              <a:rPr lang="en-US" b="1" u="sng" dirty="0"/>
              <a:t>and</a:t>
            </a:r>
            <a:r>
              <a:rPr lang="en-US" dirty="0"/>
              <a:t> at a frequency that is actionable for you and your stakeholders.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data landscape will be different in every jurisdiction. There will be some data sources and indicators that are universal. But each jurisdiction will inevitable have data sources and indicators of interest specific to their community and stakeholders. This section will focus on data sources and indicators that are most likely available near you but we will touch on some other data sources that selected states may be using for opioid surveillance.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3</a:t>
            </a:fld>
            <a:endParaRPr lang="en-US"/>
          </a:p>
        </p:txBody>
      </p:sp>
    </p:spTree>
    <p:extLst>
      <p:ext uri="{BB962C8B-B14F-4D97-AF65-F5344CB8AC3E}">
        <p14:creationId xmlns:p14="http://schemas.microsoft.com/office/powerpoint/2010/main" val="75149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the end of this module, you will be able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ea typeface="Calibri" panose="020F0502020204030204" pitchFamily="34" charset="0"/>
                <a:cs typeface="Arial" panose="020B0604020202020204" pitchFamily="34" charset="0"/>
              </a:rPr>
              <a:t>Identify and compare common opioid data sources and indicators,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ea typeface="Calibri" panose="020F0502020204030204" pitchFamily="34" charset="0"/>
                <a:cs typeface="Arial" panose="020B0604020202020204" pitchFamily="34" charset="0"/>
              </a:rPr>
              <a:t>Discuss the challenges for opioid surveillance related to ICD codes,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ea typeface="Calibri" panose="020F0502020204030204" pitchFamily="34" charset="0"/>
                <a:cs typeface="Arial" panose="020B0604020202020204" pitchFamily="34" charset="0"/>
              </a:rPr>
              <a:t>Describe next steps for accessing data from prioritized data 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4</a:t>
            </a:fld>
            <a:endParaRPr lang="en-US"/>
          </a:p>
        </p:txBody>
      </p:sp>
    </p:spTree>
    <p:extLst>
      <p:ext uri="{BB962C8B-B14F-4D97-AF65-F5344CB8AC3E}">
        <p14:creationId xmlns:p14="http://schemas.microsoft.com/office/powerpoint/2010/main" val="288167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talk together about data sources and indicators, several key considerations are important to keep in mind. First, there is no shortage of opioid data. While the data public health has access to is insufficient for many health issues, that is not the case for opioid. Additionally, there is no gold standard for how opioid surveillance should occur. There is a national framework and many robust local examples and best practices exist for you to draw from. However, each data source that a public health entity takes on is a major commitment of resources, especially accessing a net new potentially complex data source. Organizing, managing, analyzing, and visualizing data takes tons of time and can be costly. So the most important aspects of opioid surveillance is that its realistic, feasible, and meets the needs of your stakeholders. </a:t>
            </a:r>
          </a:p>
        </p:txBody>
      </p:sp>
      <p:sp>
        <p:nvSpPr>
          <p:cNvPr id="4" name="Slide Number Placeholder 3"/>
          <p:cNvSpPr>
            <a:spLocks noGrp="1"/>
          </p:cNvSpPr>
          <p:nvPr>
            <p:ph type="sldNum" sz="quarter" idx="5"/>
          </p:nvPr>
        </p:nvSpPr>
        <p:spPr/>
        <p:txBody>
          <a:bodyPr/>
          <a:lstStyle/>
          <a:p>
            <a:fld id="{3CAF4360-B13A-4F9A-8E64-9F956646DD30}" type="slidenum">
              <a:rPr lang="en-US" smtClean="0"/>
              <a:t>5</a:t>
            </a:fld>
            <a:endParaRPr lang="en-US"/>
          </a:p>
        </p:txBody>
      </p:sp>
    </p:spTree>
    <p:extLst>
      <p:ext uri="{BB962C8B-B14F-4D97-AF65-F5344CB8AC3E}">
        <p14:creationId xmlns:p14="http://schemas.microsoft.com/office/powerpoint/2010/main" val="271815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our surveillance questions is a good place to begin an examination of the data landscape. What are the high level questions you are trying to answer wit data? </a:t>
            </a:r>
          </a:p>
          <a:p>
            <a:endParaRPr lang="en-US" dirty="0"/>
          </a:p>
          <a:p>
            <a:r>
              <a:rPr lang="en-US" dirty="0"/>
              <a:t>Because prescription opioids play a huge role in the opioid epidemic, we are tasked with understanding the circumstances of opioid prescribing. Information about who is prescribed opioids raises additional questions about what conditions and care settings are driving opioid prescribing, what dose they are receiving and for what duration.  </a:t>
            </a:r>
          </a:p>
          <a:p>
            <a:endParaRPr lang="en-US" dirty="0"/>
          </a:p>
          <a:p>
            <a:r>
              <a:rPr lang="en-US" dirty="0"/>
              <a:t>We also want to know who uses and misuses opioids of any kind. Which populations are at the highest risk. Opioid misuse data leads to inquires about what proportion of opioid users have been diagnosed with OUD and their ability to access treatment. </a:t>
            </a:r>
          </a:p>
          <a:p>
            <a:endParaRPr lang="en-US" dirty="0"/>
          </a:p>
          <a:p>
            <a:r>
              <a:rPr lang="en-US" dirty="0"/>
              <a:t>And that leads us to inquire about overdoses. How many? How often? Who? Where?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6</a:t>
            </a:fld>
            <a:endParaRPr lang="en-US"/>
          </a:p>
        </p:txBody>
      </p:sp>
    </p:spTree>
    <p:extLst>
      <p:ext uri="{BB962C8B-B14F-4D97-AF65-F5344CB8AC3E}">
        <p14:creationId xmlns:p14="http://schemas.microsoft.com/office/powerpoint/2010/main" val="69451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Aligning with these questions, there are five data sources that are available  in almost every jurisdiction: death certificates, coroner or medical examiner data, discharge datasets for ED and hospitalization, national survey of drug use and health, and the PDMP.  </a:t>
            </a:r>
          </a:p>
          <a:p>
            <a:endParaRPr lang="en-US" dirty="0"/>
          </a:p>
          <a:p>
            <a:r>
              <a:rPr lang="en-US" dirty="0"/>
              <a:t>One thing you may have noticed about the most common data sources are that they are, for the most part, supported by statute. Statutory requirements to collect death records, report discharges, and enter prescriptions are one of the primary mechanisms to ensure that this data is always collected and that we all have access to this information. </a:t>
            </a:r>
          </a:p>
          <a:p>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7</a:t>
            </a:fld>
            <a:endParaRPr lang="en-US"/>
          </a:p>
        </p:txBody>
      </p:sp>
    </p:spTree>
    <p:extLst>
      <p:ext uri="{BB962C8B-B14F-4D97-AF65-F5344CB8AC3E}">
        <p14:creationId xmlns:p14="http://schemas.microsoft.com/office/powerpoint/2010/main" val="195229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 data sources used to track the opioid epidemic at the state and local level align with the national opioid efforts. What data sources is CDC using and what indicators are national opioid leaders tracking to understand the epidemic? When we examine a 2018 national opioid surveillance report from CDC, we see alignment with the data sources and indicators used to measure this epidemic across the nation. While many emerging health topics don’t have strong national guidance, the CDC has produced a huge amount of opioid surveillance guidance and detailed methodological information that can serve as a foundation for public health departments. </a:t>
            </a:r>
          </a:p>
          <a:p>
            <a:endParaRPr lang="en-US" dirty="0"/>
          </a:p>
          <a:p>
            <a:r>
              <a:rPr lang="en-US" dirty="0"/>
              <a:t>Now we will discuss each of these data sources in detail. </a:t>
            </a:r>
          </a:p>
        </p:txBody>
      </p:sp>
      <p:sp>
        <p:nvSpPr>
          <p:cNvPr id="4" name="Slide Number Placeholder 3"/>
          <p:cNvSpPr>
            <a:spLocks noGrp="1"/>
          </p:cNvSpPr>
          <p:nvPr>
            <p:ph type="sldNum" sz="quarter" idx="5"/>
          </p:nvPr>
        </p:nvSpPr>
        <p:spPr/>
        <p:txBody>
          <a:bodyPr/>
          <a:lstStyle/>
          <a:p>
            <a:fld id="{3CAF4360-B13A-4F9A-8E64-9F956646DD30}" type="slidenum">
              <a:rPr lang="en-US" smtClean="0"/>
              <a:t>8</a:t>
            </a:fld>
            <a:endParaRPr lang="en-US"/>
          </a:p>
        </p:txBody>
      </p:sp>
    </p:spTree>
    <p:extLst>
      <p:ext uri="{BB962C8B-B14F-4D97-AF65-F5344CB8AC3E}">
        <p14:creationId xmlns:p14="http://schemas.microsoft.com/office/powerpoint/2010/main" val="4060883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certificates are likely quite familiar to you. !CD-10 codes are used to assign a cause or causes to each death and can be used to identify opioid related deaths. ICD-10 codes are quite specific and SAMHSA has created a guide that provides the list of ICD-10 codes that can be used to identify opioid </a:t>
            </a:r>
            <a:r>
              <a:rPr lang="en-US"/>
              <a:t>related deaths. </a:t>
            </a:r>
            <a:r>
              <a:rPr lang="en-US" dirty="0"/>
              <a:t>Subsets of these codes can be used to identify opioid deaths more specifically like a heroin overdose.  Death certificates collect structured data and provide detail about the person’s demographic and geographic attributes. This data is collected systematically we because deaths are required by law to be reported, its safe to assume that not too many deaths are missing from this data source. This is a robust and reliable source of mortality data that can be used to study trends over time and make local and national comparisons.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few limitations that you should keep in mind when using death certificates. Remember that not all overdoses are fatal and not all fatal overdoses are correctly coded as ‘overdose’ which would cause underreporting. Only fatal overdoses are included, which can paint an incomplete picture of overdose burden. </a:t>
            </a:r>
            <a:r>
              <a:rPr lang="en-US" sz="1200" kern="1200" dirty="0">
                <a:solidFill>
                  <a:schemeClr val="tx1"/>
                </a:solidFill>
                <a:effectLst/>
                <a:latin typeface="+mn-lt"/>
                <a:ea typeface="+mn-ea"/>
                <a:cs typeface="+mn-cs"/>
              </a:rPr>
              <a:t>Opioid deaths for some smaller jurisdictions may be a relatively rare event which can lead to small counts and unstable rate estimates. It can be challenging to differentiate between an accidental and intentional opioid overdose.  And drug specificity in death investigation and coding can lack specificity. </a:t>
            </a: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9</a:t>
            </a:fld>
            <a:endParaRPr lang="en-US"/>
          </a:p>
        </p:txBody>
      </p:sp>
    </p:spTree>
    <p:extLst>
      <p:ext uri="{BB962C8B-B14F-4D97-AF65-F5344CB8AC3E}">
        <p14:creationId xmlns:p14="http://schemas.microsoft.com/office/powerpoint/2010/main" val="596455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6464" y="362075"/>
            <a:ext cx="8191072" cy="809179"/>
          </a:xfrm>
          <a:prstGeom prst="rect">
            <a:avLst/>
          </a:prstGeom>
        </p:spPr>
        <p:txBody>
          <a:bodyPr anchor="ctr">
            <a:normAutofit/>
          </a:bodyPr>
          <a:lstStyle>
            <a:lvl1pPr algn="l">
              <a:defRPr sz="4400">
                <a:solidFill>
                  <a:srgbClr val="15345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76464" y="1310901"/>
            <a:ext cx="8191072" cy="538447"/>
          </a:xfrm>
          <a:prstGeom prst="rect">
            <a:avLst/>
          </a:prstGeom>
        </p:spPr>
        <p:txBody>
          <a:bodyPr anchor="ctr">
            <a:normAutofit/>
          </a:bodyPr>
          <a:lstStyle>
            <a:lvl1pPr marL="0" indent="0" algn="l">
              <a:buNone/>
              <a:defRPr sz="32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597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866490" y="2594157"/>
            <a:ext cx="6109650" cy="906463"/>
          </a:xfrm>
          <a:prstGeom prst="rect">
            <a:avLst/>
          </a:prstGeom>
        </p:spPr>
        <p:txBody>
          <a:bodyPr anchor="ctr">
            <a:normAutofit/>
          </a:bodyPr>
          <a:lstStyle>
            <a:lvl1pPr marL="0" indent="0" algn="ctr">
              <a:buNone/>
              <a:defRPr sz="3600" baseline="0">
                <a:solidFill>
                  <a:schemeClr val="bg1"/>
                </a:solidFill>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209080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eneric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FBF7-2FB9-4FB8-8F76-B165A6F979F6}"/>
              </a:ext>
            </a:extLst>
          </p:cNvPr>
          <p:cNvSpPr>
            <a:spLocks noGrp="1"/>
          </p:cNvSpPr>
          <p:nvPr>
            <p:ph type="title"/>
          </p:nvPr>
        </p:nvSpPr>
        <p:spPr>
          <a:xfrm>
            <a:off x="243658" y="255082"/>
            <a:ext cx="6208513" cy="871355"/>
          </a:xfrm>
          <a:prstGeom prst="rect">
            <a:avLst/>
          </a:prstGeom>
        </p:spPr>
        <p:txBody>
          <a:bodyPr anchor="ctr"/>
          <a:lstStyle>
            <a:lvl1pPr>
              <a:defRPr sz="3700">
                <a:solidFill>
                  <a:srgbClr val="15345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42C74989-0ACC-E34D-9C96-CCEE213DE438}"/>
              </a:ext>
            </a:extLst>
          </p:cNvPr>
          <p:cNvSpPr>
            <a:spLocks noGrp="1"/>
          </p:cNvSpPr>
          <p:nvPr>
            <p:ph idx="1"/>
          </p:nvPr>
        </p:nvSpPr>
        <p:spPr>
          <a:xfrm>
            <a:off x="243659" y="1547310"/>
            <a:ext cx="8643488" cy="4270687"/>
          </a:xfrm>
          <a:prstGeom prst="rect">
            <a:avLst/>
          </a:prstGeom>
        </p:spPr>
        <p:txBody>
          <a:bodyPr vert="horz" lIns="91440" tIns="45720" rIns="91440" bIns="45720" rtlCol="0">
            <a:normAutofit/>
          </a:bodyPr>
          <a:lstStyle>
            <a:lvl1pPr>
              <a:defRPr sz="2400">
                <a:solidFill>
                  <a:schemeClr val="tx1">
                    <a:lumMod val="75000"/>
                    <a:lumOff val="25000"/>
                  </a:schemeClr>
                </a:solidFill>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165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a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FBF7-2FB9-4FB8-8F76-B165A6F979F6}"/>
              </a:ext>
            </a:extLst>
          </p:cNvPr>
          <p:cNvSpPr>
            <a:spLocks noGrp="1"/>
          </p:cNvSpPr>
          <p:nvPr>
            <p:ph type="title"/>
          </p:nvPr>
        </p:nvSpPr>
        <p:spPr>
          <a:xfrm>
            <a:off x="243658" y="255082"/>
            <a:ext cx="6208513" cy="871355"/>
          </a:xfrm>
          <a:prstGeom prst="rect">
            <a:avLst/>
          </a:prstGeom>
        </p:spPr>
        <p:txBody>
          <a:bodyPr anchor="ctr"/>
          <a:lstStyle>
            <a:lvl1pPr>
              <a:defRPr sz="3700">
                <a:solidFill>
                  <a:srgbClr val="15345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42C74989-0ACC-E34D-9C96-CCEE213DE438}"/>
              </a:ext>
            </a:extLst>
          </p:cNvPr>
          <p:cNvSpPr>
            <a:spLocks noGrp="1"/>
          </p:cNvSpPr>
          <p:nvPr>
            <p:ph idx="1"/>
          </p:nvPr>
        </p:nvSpPr>
        <p:spPr>
          <a:xfrm>
            <a:off x="243659" y="1547310"/>
            <a:ext cx="5283838" cy="4270687"/>
          </a:xfrm>
          <a:prstGeom prst="rect">
            <a:avLst/>
          </a:prstGeom>
        </p:spPr>
        <p:txBody>
          <a:bodyPr vert="horz" lIns="91440" tIns="45720" rIns="91440" bIns="45720" rtlCol="0">
            <a:normAutofit/>
          </a:bodyPr>
          <a:lstStyle>
            <a:lvl1pPr>
              <a:defRPr sz="2400">
                <a:solidFill>
                  <a:schemeClr val="tx1">
                    <a:lumMod val="75000"/>
                    <a:lumOff val="25000"/>
                  </a:schemeClr>
                </a:solidFill>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8721BDB5-4C90-4F4C-86A3-DF0414374DF6}"/>
              </a:ext>
            </a:extLst>
          </p:cNvPr>
          <p:cNvSpPr>
            <a:spLocks noGrp="1"/>
          </p:cNvSpPr>
          <p:nvPr>
            <p:ph type="pic" sz="quarter" idx="10"/>
          </p:nvPr>
        </p:nvSpPr>
        <p:spPr>
          <a:xfrm>
            <a:off x="5794375" y="1547310"/>
            <a:ext cx="3124200" cy="4267703"/>
          </a:xfrm>
          <a:solidFill>
            <a:schemeClr val="bg2"/>
          </a:solidFill>
        </p:spPr>
        <p:txBody>
          <a:bodyPr/>
          <a:lstStyle/>
          <a:p>
            <a:endParaRPr lang="en-US"/>
          </a:p>
        </p:txBody>
      </p:sp>
    </p:spTree>
    <p:extLst>
      <p:ext uri="{BB962C8B-B14F-4D97-AF65-F5344CB8AC3E}">
        <p14:creationId xmlns:p14="http://schemas.microsoft.com/office/powerpoint/2010/main" val="297372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63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753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8042178"/>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74" r:id="rId3"/>
    <p:sldLayoutId id="2147483677" r:id="rId4"/>
    <p:sldLayoutId id="2147483676" r:id="rId5"/>
    <p:sldLayoutId id="214748367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drugoverdose/pdf/pdo_guide_to_icd-9-cm_and_icd-10_codes-a.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samhsa.gov/capt/sites/default/files/capt_resource/using-icd-10-codes-to-assess-opioid-related-overdose-deaths.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5FAFB-14FE-4DE2-9D23-C735FA21D8A0}"/>
              </a:ext>
            </a:extLst>
          </p:cNvPr>
          <p:cNvSpPr txBox="1">
            <a:spLocks/>
          </p:cNvSpPr>
          <p:nvPr/>
        </p:nvSpPr>
        <p:spPr>
          <a:xfrm>
            <a:off x="476464" y="1061985"/>
            <a:ext cx="8191072" cy="160527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15345A"/>
                </a:solidFill>
                <a:latin typeface="Arial" panose="020B0604020202020204" pitchFamily="34" charset="0"/>
                <a:ea typeface="+mj-ea"/>
                <a:cs typeface="Arial" panose="020B0604020202020204" pitchFamily="34" charset="0"/>
              </a:defRPr>
            </a:lvl1pPr>
          </a:lstStyle>
          <a:p>
            <a:pPr algn="ctr"/>
            <a:r>
              <a:rPr lang="en-US" b="1" dirty="0"/>
              <a:t>Assess the Data Landscape</a:t>
            </a:r>
          </a:p>
        </p:txBody>
      </p:sp>
    </p:spTree>
    <p:extLst>
      <p:ext uri="{BB962C8B-B14F-4D97-AF65-F5344CB8AC3E}">
        <p14:creationId xmlns:p14="http://schemas.microsoft.com/office/powerpoint/2010/main" val="140214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7C3414FD-D418-4F05-8DDB-A052857D2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871" y="3415532"/>
            <a:ext cx="2535130" cy="26270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p:txBody>
          <a:bodyPr/>
          <a:lstStyle/>
          <a:p>
            <a:r>
              <a:rPr lang="en-US" dirty="0"/>
              <a:t>Death Certificate Coding Challenges</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413657" y="2080995"/>
            <a:ext cx="6996236" cy="4242353"/>
          </a:xfrm>
        </p:spPr>
        <p:txBody>
          <a:bodyPr>
            <a:normAutofit/>
          </a:bodyPr>
          <a:lstStyle/>
          <a:p>
            <a:pPr marL="346075" indent="-346075">
              <a:buFont typeface="Wingdings" panose="05000000000000000000" pitchFamily="2" charset="2"/>
              <a:buChar char="§"/>
            </a:pPr>
            <a:r>
              <a:rPr lang="en-US" dirty="0"/>
              <a:t>Overdose deaths can be hard to categorize</a:t>
            </a:r>
          </a:p>
          <a:p>
            <a:pPr marL="346075" indent="-346075">
              <a:buFont typeface="Wingdings" panose="05000000000000000000" pitchFamily="2" charset="2"/>
              <a:buChar char="§"/>
            </a:pPr>
            <a:r>
              <a:rPr lang="en-US" dirty="0"/>
              <a:t>Overdoses often involve multiple opioids and other drugs</a:t>
            </a:r>
          </a:p>
          <a:p>
            <a:pPr marL="346075" indent="-346075">
              <a:buFont typeface="Wingdings" panose="05000000000000000000" pitchFamily="2" charset="2"/>
              <a:buChar char="§"/>
            </a:pPr>
            <a:r>
              <a:rPr lang="en-US" dirty="0"/>
              <a:t>Some ICD-10 codes include multiple opioids or are general</a:t>
            </a:r>
          </a:p>
          <a:p>
            <a:pPr lvl="1">
              <a:spcBef>
                <a:spcPts val="600"/>
              </a:spcBef>
              <a:spcAft>
                <a:spcPts val="600"/>
              </a:spcAft>
              <a:buFont typeface="Wingdings" panose="05000000000000000000" pitchFamily="2" charset="2"/>
              <a:buChar char="§"/>
            </a:pPr>
            <a:r>
              <a:rPr lang="en-US" dirty="0"/>
              <a:t>No specific Fentanyl overdose code</a:t>
            </a:r>
          </a:p>
          <a:p>
            <a:pPr marL="346075" indent="-346075">
              <a:buFont typeface="Wingdings" panose="05000000000000000000" pitchFamily="2" charset="2"/>
              <a:buChar char="§"/>
            </a:pPr>
            <a:r>
              <a:rPr lang="en-US" dirty="0"/>
              <a:t>Some synthetic opioids do not yet have designated codes</a:t>
            </a:r>
          </a:p>
          <a:p>
            <a:pPr lvl="1">
              <a:spcBef>
                <a:spcPts val="600"/>
              </a:spcBef>
              <a:spcAft>
                <a:spcPts val="600"/>
              </a:spcAft>
              <a:buFont typeface="Wingdings" panose="05000000000000000000" pitchFamily="2" charset="2"/>
              <a:buChar char="§"/>
            </a:pPr>
            <a:r>
              <a:rPr lang="en-US" dirty="0"/>
              <a:t>More new synthetic opioids in the future</a:t>
            </a:r>
          </a:p>
          <a:p>
            <a:pPr lvl="1"/>
            <a:endParaRPr lang="en-US" dirty="0"/>
          </a:p>
          <a:p>
            <a:pPr lvl="1"/>
            <a:endParaRPr lang="en-US" dirty="0"/>
          </a:p>
        </p:txBody>
      </p:sp>
      <p:sp>
        <p:nvSpPr>
          <p:cNvPr id="5" name="Content Placeholder 2">
            <a:extLst>
              <a:ext uri="{FF2B5EF4-FFF2-40B4-BE49-F238E27FC236}">
                <a16:creationId xmlns:a16="http://schemas.microsoft.com/office/drawing/2014/main" id="{1BBE6B44-FAE5-4F1E-93BA-2BF1D1B5B1BF}"/>
              </a:ext>
            </a:extLst>
          </p:cNvPr>
          <p:cNvSpPr txBox="1">
            <a:spLocks/>
          </p:cNvSpPr>
          <p:nvPr/>
        </p:nvSpPr>
        <p:spPr>
          <a:xfrm>
            <a:off x="243659" y="3668486"/>
            <a:ext cx="8486684" cy="2121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b="1" dirty="0"/>
          </a:p>
          <a:p>
            <a:pPr lvl="1"/>
            <a:endParaRPr lang="en-US" dirty="0"/>
          </a:p>
        </p:txBody>
      </p:sp>
      <p:sp>
        <p:nvSpPr>
          <p:cNvPr id="6" name="Content Placeholder 2">
            <a:extLst>
              <a:ext uri="{FF2B5EF4-FFF2-40B4-BE49-F238E27FC236}">
                <a16:creationId xmlns:a16="http://schemas.microsoft.com/office/drawing/2014/main" id="{5E8DFE9F-2CED-4DFA-93D3-BAD26C6E23EC}"/>
              </a:ext>
            </a:extLst>
          </p:cNvPr>
          <p:cNvSpPr txBox="1">
            <a:spLocks/>
          </p:cNvSpPr>
          <p:nvPr/>
        </p:nvSpPr>
        <p:spPr>
          <a:xfrm>
            <a:off x="168353" y="1365932"/>
            <a:ext cx="8330187" cy="7150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1"/>
                </a:solidFill>
              </a:rPr>
              <a:t>ICD-10 codes associated with an overdose death can be tricky:</a:t>
            </a:r>
            <a:endParaRPr lang="en-US" dirty="0"/>
          </a:p>
          <a:p>
            <a:pPr marL="457200" lvl="1" indent="0">
              <a:buNone/>
            </a:pPr>
            <a:endParaRPr lang="en-US" dirty="0"/>
          </a:p>
        </p:txBody>
      </p:sp>
    </p:spTree>
    <p:extLst>
      <p:ext uri="{BB962C8B-B14F-4D97-AF65-F5344CB8AC3E}">
        <p14:creationId xmlns:p14="http://schemas.microsoft.com/office/powerpoint/2010/main" val="311933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243658" y="255082"/>
            <a:ext cx="6208513" cy="871355"/>
          </a:xfrm>
        </p:spPr>
        <p:txBody>
          <a:bodyPr/>
          <a:lstStyle/>
          <a:p>
            <a:r>
              <a:rPr lang="en-US" dirty="0"/>
              <a:t>Coroner/Medical Examiner (C/ME) Data </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243659" y="1547310"/>
            <a:ext cx="5821161" cy="4907919"/>
          </a:xfrm>
        </p:spPr>
        <p:txBody>
          <a:bodyPr>
            <a:normAutofit/>
          </a:bodyPr>
          <a:lstStyle/>
          <a:p>
            <a:pPr marL="346075" indent="-346075">
              <a:buClr>
                <a:srgbClr val="15345A"/>
              </a:buClr>
              <a:buFont typeface="Wingdings" panose="05000000000000000000" pitchFamily="2" charset="2"/>
              <a:buChar char="§"/>
            </a:pPr>
            <a:r>
              <a:rPr lang="en-US" dirty="0"/>
              <a:t>Detailed investigation about circumstances of death</a:t>
            </a:r>
          </a:p>
          <a:p>
            <a:pPr marL="692150" lvl="1" indent="-234950">
              <a:buClr>
                <a:srgbClr val="15345A"/>
              </a:buClr>
              <a:buFont typeface="Wingdings" panose="05000000000000000000" pitchFamily="2" charset="2"/>
              <a:buChar char="§"/>
            </a:pPr>
            <a:r>
              <a:rPr lang="en-US" dirty="0"/>
              <a:t>C/ME appointment and laws vary by and within state</a:t>
            </a:r>
          </a:p>
          <a:p>
            <a:pPr marL="692150" lvl="1" indent="-234950">
              <a:buClr>
                <a:srgbClr val="15345A"/>
              </a:buClr>
              <a:buFont typeface="Wingdings" panose="05000000000000000000" pitchFamily="2" charset="2"/>
              <a:buChar char="§"/>
            </a:pPr>
            <a:r>
              <a:rPr lang="en-US" dirty="0"/>
              <a:t>Many C/ME are focused on opioid deaths</a:t>
            </a:r>
          </a:p>
          <a:p>
            <a:pPr marL="346075" indent="-346075">
              <a:buClr>
                <a:srgbClr val="15345A"/>
              </a:buClr>
              <a:buFont typeface="Wingdings" panose="05000000000000000000" pitchFamily="2" charset="2"/>
              <a:buChar char="§"/>
            </a:pPr>
            <a:r>
              <a:rPr lang="en-US" dirty="0"/>
              <a:t>Strength: quality and detail of death information</a:t>
            </a:r>
          </a:p>
          <a:p>
            <a:pPr marL="346075" indent="-346075">
              <a:buClr>
                <a:srgbClr val="15345A"/>
              </a:buClr>
              <a:buFont typeface="Wingdings" panose="05000000000000000000" pitchFamily="2" charset="2"/>
              <a:buChar char="§"/>
            </a:pPr>
            <a:r>
              <a:rPr lang="en-US" dirty="0"/>
              <a:t>Limitation: Narrative or unstructured data are difficult to analyze, not all deaths investigated, sensitive data</a:t>
            </a:r>
          </a:p>
        </p:txBody>
      </p:sp>
      <p:pic>
        <p:nvPicPr>
          <p:cNvPr id="6" name="Picture 2" descr="Image result for coroner clip art">
            <a:extLst>
              <a:ext uri="{FF2B5EF4-FFF2-40B4-BE49-F238E27FC236}">
                <a16:creationId xmlns:a16="http://schemas.microsoft.com/office/drawing/2014/main" id="{B839B270-2B64-45ED-9A5C-B22BA7BD63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56" r="21503"/>
          <a:stretch/>
        </p:blipFill>
        <p:spPr bwMode="auto">
          <a:xfrm>
            <a:off x="6064820" y="1547309"/>
            <a:ext cx="2948550" cy="42706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8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243658" y="255082"/>
            <a:ext cx="6208513" cy="871355"/>
          </a:xfrm>
        </p:spPr>
        <p:txBody>
          <a:bodyPr/>
          <a:lstStyle/>
          <a:p>
            <a:r>
              <a:rPr lang="en-US"/>
              <a:t>ED and Hospitalization Discharge Data</a:t>
            </a:r>
            <a:endParaRPr lang="en-US" dirty="0"/>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243658" y="1438453"/>
            <a:ext cx="5717779" cy="5164465"/>
          </a:xfrm>
        </p:spPr>
        <p:txBody>
          <a:bodyPr>
            <a:normAutofit/>
          </a:bodyPr>
          <a:lstStyle/>
          <a:p>
            <a:pPr marL="346075" indent="-346075">
              <a:buClr>
                <a:srgbClr val="15345A"/>
              </a:buClr>
              <a:buFont typeface="Wingdings" panose="05000000000000000000" pitchFamily="2" charset="2"/>
              <a:buChar char="§"/>
            </a:pPr>
            <a:r>
              <a:rPr lang="en-US" dirty="0"/>
              <a:t>Diagnosis codes specific to overdose,     opioid use disorder, &amp; adverse events</a:t>
            </a:r>
          </a:p>
          <a:p>
            <a:pPr lvl="1">
              <a:buClr>
                <a:srgbClr val="15345A"/>
              </a:buClr>
              <a:buFont typeface="Wingdings" panose="05000000000000000000" pitchFamily="2" charset="2"/>
              <a:buChar char="§"/>
            </a:pPr>
            <a:r>
              <a:rPr lang="en-US" dirty="0">
                <a:hlinkClick r:id="rId3"/>
              </a:rPr>
              <a:t>CDC overdose ICD-10-CM code list </a:t>
            </a:r>
            <a:endParaRPr lang="en-US" dirty="0"/>
          </a:p>
          <a:p>
            <a:pPr marL="346075" indent="-346075">
              <a:buClr>
                <a:srgbClr val="15345A"/>
              </a:buClr>
              <a:buFont typeface="Wingdings" panose="05000000000000000000" pitchFamily="2" charset="2"/>
              <a:buChar char="§"/>
            </a:pPr>
            <a:r>
              <a:rPr lang="en-US" dirty="0"/>
              <a:t>Strengths: captures non-fatal overdoses and adverse events, includes special populations, comorbid conditions</a:t>
            </a:r>
          </a:p>
          <a:p>
            <a:pPr marL="346075" indent="-346075">
              <a:buClr>
                <a:srgbClr val="15345A"/>
              </a:buClr>
              <a:buFont typeface="Wingdings" panose="05000000000000000000" pitchFamily="2" charset="2"/>
              <a:buChar char="§"/>
            </a:pPr>
            <a:r>
              <a:rPr lang="en-US" dirty="0"/>
              <a:t>Limitations: data quality, subjective coding, ICD-9-CM to ICD-10-CM October 2015 transition, difficulty accessing data, timeliness</a:t>
            </a:r>
          </a:p>
        </p:txBody>
      </p:sp>
      <p:pic>
        <p:nvPicPr>
          <p:cNvPr id="10" name="Picture 2" descr="Image result for emergency hospital">
            <a:extLst>
              <a:ext uri="{FF2B5EF4-FFF2-40B4-BE49-F238E27FC236}">
                <a16:creationId xmlns:a16="http://schemas.microsoft.com/office/drawing/2014/main" id="{CDFC010F-AAE7-4B39-938E-69B3DC5642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054" r="12509" b="3"/>
          <a:stretch/>
        </p:blipFill>
        <p:spPr bwMode="auto">
          <a:xfrm>
            <a:off x="6008840" y="1828800"/>
            <a:ext cx="2891502" cy="393729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96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32BC-1477-294B-B11D-2E0CD26FFA2C}"/>
              </a:ext>
            </a:extLst>
          </p:cNvPr>
          <p:cNvSpPr>
            <a:spLocks noGrp="1"/>
          </p:cNvSpPr>
          <p:nvPr>
            <p:ph type="title"/>
          </p:nvPr>
        </p:nvSpPr>
        <p:spPr>
          <a:xfrm>
            <a:off x="243658" y="255082"/>
            <a:ext cx="6558326" cy="871355"/>
          </a:xfrm>
        </p:spPr>
        <p:txBody>
          <a:bodyPr/>
          <a:lstStyle/>
          <a:p>
            <a:r>
              <a:rPr lang="en-US" dirty="0"/>
              <a:t>Tips for ED and Hospitalization Data</a:t>
            </a:r>
          </a:p>
        </p:txBody>
      </p:sp>
      <p:sp>
        <p:nvSpPr>
          <p:cNvPr id="3" name="TextBox 2">
            <a:extLst>
              <a:ext uri="{FF2B5EF4-FFF2-40B4-BE49-F238E27FC236}">
                <a16:creationId xmlns:a16="http://schemas.microsoft.com/office/drawing/2014/main" id="{9FBAD6AF-6504-CC42-A80D-7EBAFD51283D}"/>
              </a:ext>
            </a:extLst>
          </p:cNvPr>
          <p:cNvSpPr txBox="1"/>
          <p:nvPr/>
        </p:nvSpPr>
        <p:spPr>
          <a:xfrm>
            <a:off x="1170432" y="3465576"/>
            <a:ext cx="1892808" cy="369332"/>
          </a:xfrm>
          <a:prstGeom prst="rect">
            <a:avLst/>
          </a:prstGeom>
          <a:noFill/>
        </p:spPr>
        <p:txBody>
          <a:bodyPr wrap="square" rtlCol="0">
            <a:spAutoFit/>
          </a:bodyPr>
          <a:lstStyle/>
          <a:p>
            <a:r>
              <a:rPr lang="en-US" dirty="0"/>
              <a:t> </a:t>
            </a:r>
          </a:p>
        </p:txBody>
      </p:sp>
      <p:sp>
        <p:nvSpPr>
          <p:cNvPr id="8" name="Rounded Rectangle 7">
            <a:extLst>
              <a:ext uri="{FF2B5EF4-FFF2-40B4-BE49-F238E27FC236}">
                <a16:creationId xmlns:a16="http://schemas.microsoft.com/office/drawing/2014/main" id="{79846510-7F37-3A41-877D-82BE69406CE3}"/>
              </a:ext>
            </a:extLst>
          </p:cNvPr>
          <p:cNvSpPr/>
          <p:nvPr/>
        </p:nvSpPr>
        <p:spPr>
          <a:xfrm>
            <a:off x="3952843" y="3842052"/>
            <a:ext cx="2008632" cy="2670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2713" indent="-112713">
              <a:buFont typeface="Wingdings" panose="05000000000000000000" pitchFamily="2" charset="2"/>
              <a:buChar char="§"/>
            </a:pPr>
            <a:endParaRPr lang="en-US" sz="1600" dirty="0">
              <a:solidFill>
                <a:schemeClr val="tx1"/>
              </a:solidFill>
            </a:endParaRPr>
          </a:p>
        </p:txBody>
      </p:sp>
      <p:sp>
        <p:nvSpPr>
          <p:cNvPr id="9" name="Rounded Rectangle 8">
            <a:extLst>
              <a:ext uri="{FF2B5EF4-FFF2-40B4-BE49-F238E27FC236}">
                <a16:creationId xmlns:a16="http://schemas.microsoft.com/office/drawing/2014/main" id="{01BECFE8-427A-BD4A-B488-35222AA3D67F}"/>
              </a:ext>
            </a:extLst>
          </p:cNvPr>
          <p:cNvSpPr/>
          <p:nvPr/>
        </p:nvSpPr>
        <p:spPr>
          <a:xfrm>
            <a:off x="5382768" y="3827764"/>
            <a:ext cx="1908048" cy="2670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sp>
        <p:nvSpPr>
          <p:cNvPr id="4" name="Content Placeholder 3">
            <a:extLst>
              <a:ext uri="{FF2B5EF4-FFF2-40B4-BE49-F238E27FC236}">
                <a16:creationId xmlns:a16="http://schemas.microsoft.com/office/drawing/2014/main" id="{89E741E8-747C-BF48-8C6E-2190EEA85B47}"/>
              </a:ext>
            </a:extLst>
          </p:cNvPr>
          <p:cNvSpPr>
            <a:spLocks noGrp="1"/>
          </p:cNvSpPr>
          <p:nvPr>
            <p:ph idx="1"/>
          </p:nvPr>
        </p:nvSpPr>
        <p:spPr>
          <a:xfrm>
            <a:off x="243659" y="1547310"/>
            <a:ext cx="8643488" cy="18385672"/>
          </a:xfrm>
        </p:spPr>
        <p:txBody>
          <a:bodyPr>
            <a:normAutofit/>
          </a:bodyPr>
          <a:lstStyle/>
          <a:p>
            <a:pPr marL="457200" indent="-346075">
              <a:buFont typeface="Wingdings" panose="05000000000000000000" pitchFamily="2" charset="2"/>
              <a:buChar char="§"/>
            </a:pPr>
            <a:r>
              <a:rPr lang="en-US" dirty="0">
                <a:solidFill>
                  <a:schemeClr val="bg2">
                    <a:lumMod val="25000"/>
                  </a:schemeClr>
                </a:solidFill>
              </a:rPr>
              <a:t>Which codes will you use?</a:t>
            </a:r>
          </a:p>
          <a:p>
            <a:pPr marL="914400" lvl="2" indent="-346075">
              <a:buFont typeface="Wingdings" panose="05000000000000000000" pitchFamily="2" charset="2"/>
              <a:buChar char="§"/>
            </a:pPr>
            <a:r>
              <a:rPr lang="en-US" altLang="en-US" sz="2400" dirty="0">
                <a:solidFill>
                  <a:schemeClr val="bg2">
                    <a:lumMod val="25000"/>
                  </a:schemeClr>
                </a:solidFill>
              </a:rPr>
              <a:t>Z79.891: Long term (current) use of opiate analgesic</a:t>
            </a:r>
            <a:endParaRPr lang="en-US" sz="2400" dirty="0">
              <a:solidFill>
                <a:schemeClr val="bg2">
                  <a:lumMod val="25000"/>
                </a:schemeClr>
              </a:solidFill>
            </a:endParaRPr>
          </a:p>
          <a:p>
            <a:pPr marL="457200" indent="-346075">
              <a:buFont typeface="Wingdings" panose="05000000000000000000" pitchFamily="2" charset="2"/>
              <a:buChar char="§"/>
            </a:pPr>
            <a:r>
              <a:rPr lang="en-US" dirty="0">
                <a:solidFill>
                  <a:schemeClr val="bg2">
                    <a:lumMod val="25000"/>
                  </a:schemeClr>
                </a:solidFill>
              </a:rPr>
              <a:t>Order of codes (primary vs. all codes)</a:t>
            </a:r>
          </a:p>
          <a:p>
            <a:pPr marL="457200" indent="-346075">
              <a:buFont typeface="Wingdings" panose="05000000000000000000" pitchFamily="2" charset="2"/>
              <a:buChar char="§"/>
            </a:pPr>
            <a:r>
              <a:rPr lang="en-US" dirty="0">
                <a:solidFill>
                  <a:schemeClr val="bg2">
                    <a:lumMod val="25000"/>
                  </a:schemeClr>
                </a:solidFill>
              </a:rPr>
              <a:t>Is a person level identifier available to create an individualized rate?</a:t>
            </a:r>
          </a:p>
          <a:p>
            <a:pPr marL="457200" indent="-346075">
              <a:buFont typeface="Wingdings" panose="05000000000000000000" pitchFamily="2" charset="2"/>
              <a:buChar char="§"/>
            </a:pPr>
            <a:r>
              <a:rPr lang="en-US" dirty="0">
                <a:solidFill>
                  <a:schemeClr val="bg2">
                    <a:lumMod val="25000"/>
                  </a:schemeClr>
                </a:solidFill>
              </a:rPr>
              <a:t>Did any new hospitals begin contributing data during the observation time period?</a:t>
            </a:r>
          </a:p>
          <a:p>
            <a:pPr marL="457200" indent="-346075">
              <a:buFont typeface="Wingdings" panose="05000000000000000000" pitchFamily="2" charset="2"/>
              <a:buChar char="§"/>
            </a:pPr>
            <a:r>
              <a:rPr lang="en-US" dirty="0">
                <a:solidFill>
                  <a:schemeClr val="bg2">
                    <a:lumMod val="25000"/>
                  </a:schemeClr>
                </a:solidFill>
              </a:rPr>
              <a:t>How are geocodes generated? </a:t>
            </a:r>
          </a:p>
          <a:p>
            <a:pPr marL="914400" lvl="2" indent="-346075">
              <a:buFont typeface="Wingdings" panose="05000000000000000000" pitchFamily="2" charset="2"/>
              <a:buChar char="§"/>
            </a:pPr>
            <a:r>
              <a:rPr lang="en-US" sz="2400" dirty="0">
                <a:solidFill>
                  <a:schemeClr val="bg2">
                    <a:lumMod val="25000"/>
                  </a:schemeClr>
                </a:solidFill>
              </a:rPr>
              <a:t>What processes do hospitals report for flagging bad addresses? </a:t>
            </a:r>
          </a:p>
          <a:p>
            <a:pPr marL="914400" lvl="2" indent="-346075">
              <a:buFont typeface="Wingdings" panose="05000000000000000000" pitchFamily="2" charset="2"/>
              <a:buChar char="§"/>
            </a:pPr>
            <a:r>
              <a:rPr lang="en-US" sz="2400" dirty="0">
                <a:solidFill>
                  <a:schemeClr val="bg2">
                    <a:lumMod val="25000"/>
                  </a:schemeClr>
                </a:solidFill>
              </a:rPr>
              <a:t>Are those included or removed? </a:t>
            </a:r>
          </a:p>
        </p:txBody>
      </p:sp>
      <p:sp>
        <p:nvSpPr>
          <p:cNvPr id="5" name="Rectangle 1">
            <a:extLst>
              <a:ext uri="{FF2B5EF4-FFF2-40B4-BE49-F238E27FC236}">
                <a16:creationId xmlns:a16="http://schemas.microsoft.com/office/drawing/2014/main" id="{5F32378C-F341-2F42-BF4A-0A8F86E3D312}"/>
              </a:ext>
            </a:extLst>
          </p:cNvPr>
          <p:cNvSpPr>
            <a:spLocks noChangeArrowheads="1"/>
          </p:cNvSpPr>
          <p:nvPr/>
        </p:nvSpPr>
        <p:spPr bwMode="auto">
          <a:xfrm>
            <a:off x="0" y="51640"/>
            <a:ext cx="65" cy="3539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101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243658" y="255082"/>
            <a:ext cx="6208513" cy="871355"/>
          </a:xfrm>
        </p:spPr>
        <p:txBody>
          <a:bodyPr/>
          <a:lstStyle/>
          <a:p>
            <a:r>
              <a:rPr lang="en-US" dirty="0"/>
              <a:t>National Survey of Drug Use and Health (NSDUH)</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243658" y="1438453"/>
            <a:ext cx="8632713" cy="3613049"/>
          </a:xfrm>
        </p:spPr>
        <p:txBody>
          <a:bodyPr>
            <a:noAutofit/>
          </a:bodyPr>
          <a:lstStyle/>
          <a:p>
            <a:pPr marL="346075" indent="-346075">
              <a:buClr>
                <a:srgbClr val="15345A"/>
              </a:buClr>
              <a:buFont typeface="Wingdings" panose="05000000000000000000" pitchFamily="2" charset="2"/>
              <a:buChar char="§"/>
            </a:pPr>
            <a:r>
              <a:rPr lang="en-US" dirty="0"/>
              <a:t>Annual SAMHSA survey that provides state level data on substance use, treatment, and youth behaviors and generates comprehensive reports</a:t>
            </a:r>
          </a:p>
          <a:p>
            <a:pPr marL="346075" indent="-346075">
              <a:buClr>
                <a:srgbClr val="15345A"/>
              </a:buClr>
              <a:buFont typeface="Wingdings" panose="05000000000000000000" pitchFamily="2" charset="2"/>
              <a:buChar char="§"/>
            </a:pPr>
            <a:r>
              <a:rPr lang="en-US" dirty="0"/>
              <a:t>Strengths: trends over time, comparison to other states, detailed substance specific questions</a:t>
            </a:r>
          </a:p>
          <a:p>
            <a:pPr marL="346075" indent="-346075">
              <a:buClr>
                <a:srgbClr val="15345A"/>
              </a:buClr>
              <a:buFont typeface="Wingdings" panose="05000000000000000000" pitchFamily="2" charset="2"/>
              <a:buChar char="§"/>
            </a:pPr>
            <a:r>
              <a:rPr lang="en-US" dirty="0"/>
              <a:t>Limitations: no county data, delayed, excludes institutional and homeless, all questions not included every year</a:t>
            </a:r>
          </a:p>
        </p:txBody>
      </p:sp>
      <p:sp>
        <p:nvSpPr>
          <p:cNvPr id="4" name="TextBox 3">
            <a:extLst>
              <a:ext uri="{FF2B5EF4-FFF2-40B4-BE49-F238E27FC236}">
                <a16:creationId xmlns:a16="http://schemas.microsoft.com/office/drawing/2014/main" id="{E6B6FAA9-F0E6-44CB-9BC8-E80AE332FE02}"/>
              </a:ext>
            </a:extLst>
          </p:cNvPr>
          <p:cNvSpPr txBox="1"/>
          <p:nvPr/>
        </p:nvSpPr>
        <p:spPr>
          <a:xfrm>
            <a:off x="9504606" y="6125573"/>
            <a:ext cx="983014" cy="186021"/>
          </a:xfrm>
          <a:prstGeom prst="rect">
            <a:avLst/>
          </a:prstGeom>
          <a:solidFill>
            <a:schemeClr val="bg1"/>
          </a:solidFill>
        </p:spPr>
        <p:txBody>
          <a:bodyPr wrap="square" rtlCol="0">
            <a:spAutoFit/>
          </a:bodyPr>
          <a:lstStyle/>
          <a:p>
            <a:endParaRPr lang="en-US" dirty="0"/>
          </a:p>
        </p:txBody>
      </p:sp>
      <p:sp>
        <p:nvSpPr>
          <p:cNvPr id="7" name="Rectangle 6">
            <a:extLst>
              <a:ext uri="{FF2B5EF4-FFF2-40B4-BE49-F238E27FC236}">
                <a16:creationId xmlns:a16="http://schemas.microsoft.com/office/drawing/2014/main" id="{9817E13F-BBF2-C542-B8DB-3FA33D8D55B6}"/>
              </a:ext>
            </a:extLst>
          </p:cNvPr>
          <p:cNvSpPr/>
          <p:nvPr/>
        </p:nvSpPr>
        <p:spPr>
          <a:xfrm>
            <a:off x="8400081" y="4635839"/>
            <a:ext cx="635430" cy="13948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9816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243658" y="255082"/>
            <a:ext cx="6208513" cy="871355"/>
          </a:xfrm>
        </p:spPr>
        <p:txBody>
          <a:bodyPr/>
          <a:lstStyle/>
          <a:p>
            <a:r>
              <a:rPr lang="en-US" dirty="0"/>
              <a:t>Prescription Drug Monitoring Program (PDMP)</a:t>
            </a:r>
          </a:p>
        </p:txBody>
      </p:sp>
      <p:pic>
        <p:nvPicPr>
          <p:cNvPr id="12" name="Picture 2" descr="Related image">
            <a:extLst>
              <a:ext uri="{FF2B5EF4-FFF2-40B4-BE49-F238E27FC236}">
                <a16:creationId xmlns:a16="http://schemas.microsoft.com/office/drawing/2014/main" id="{1E7F8694-ED66-44A2-84F8-891765B643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6" r="12052" b="-3"/>
          <a:stretch/>
        </p:blipFill>
        <p:spPr bwMode="auto">
          <a:xfrm>
            <a:off x="6722919" y="4506695"/>
            <a:ext cx="2177423" cy="168945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2A87E4F8-B08C-480B-A293-D3744574BBC7}"/>
              </a:ext>
            </a:extLst>
          </p:cNvPr>
          <p:cNvSpPr txBox="1">
            <a:spLocks/>
          </p:cNvSpPr>
          <p:nvPr/>
        </p:nvSpPr>
        <p:spPr>
          <a:xfrm>
            <a:off x="243658" y="1458937"/>
            <a:ext cx="8422360" cy="4581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buClr>
                <a:srgbClr val="15345A"/>
              </a:buClr>
              <a:buFont typeface="Wingdings" panose="05000000000000000000" pitchFamily="2" charset="2"/>
              <a:buChar char="§"/>
            </a:pPr>
            <a:r>
              <a:rPr lang="en-US" dirty="0"/>
              <a:t>Statewide electronic database that tracks prescriptions of controlled substances</a:t>
            </a:r>
          </a:p>
          <a:p>
            <a:pPr marL="346075" indent="-346075">
              <a:buClr>
                <a:srgbClr val="15345A"/>
              </a:buClr>
              <a:buFont typeface="Wingdings" panose="05000000000000000000" pitchFamily="2" charset="2"/>
              <a:buChar char="§"/>
            </a:pPr>
            <a:r>
              <a:rPr lang="en-US" dirty="0"/>
              <a:t>Prescribers and pharmacists can access patient records of dispensed controlled substance prescriptions</a:t>
            </a:r>
          </a:p>
          <a:p>
            <a:pPr marL="346075" indent="-346075">
              <a:buClr>
                <a:srgbClr val="15345A"/>
              </a:buClr>
              <a:buFont typeface="Wingdings" panose="05000000000000000000" pitchFamily="2" charset="2"/>
              <a:buChar char="§"/>
            </a:pPr>
            <a:r>
              <a:rPr lang="en-US" dirty="0"/>
              <a:t>Strengths: aid in clinical decision-making, surveillance of overdose risk, potential to share data across states</a:t>
            </a:r>
          </a:p>
          <a:p>
            <a:pPr marL="346075" indent="-346075">
              <a:buClr>
                <a:srgbClr val="15345A"/>
              </a:buClr>
              <a:buFont typeface="Wingdings" panose="05000000000000000000" pitchFamily="2" charset="2"/>
              <a:buChar char="§"/>
            </a:pPr>
            <a:r>
              <a:rPr lang="en-US" dirty="0"/>
              <a:t>Limitations: can be difficult to access, data access is restricted, data cleaning is intensive, does not include illicit drugs</a:t>
            </a:r>
          </a:p>
          <a:p>
            <a:pPr marL="346075" indent="-346075">
              <a:buClr>
                <a:srgbClr val="15345A"/>
              </a:buClr>
              <a:buFont typeface="Wingdings" panose="05000000000000000000" pitchFamily="2" charset="2"/>
              <a:buChar char="§"/>
            </a:pPr>
            <a:endParaRPr lang="en-US" dirty="0"/>
          </a:p>
          <a:p>
            <a:pPr marL="346075" indent="-346075">
              <a:buClr>
                <a:srgbClr val="15345A"/>
              </a:buClr>
              <a:buFont typeface="Wingdings" panose="05000000000000000000" pitchFamily="2" charset="2"/>
              <a:buChar char="§"/>
            </a:pPr>
            <a:endParaRPr lang="en-US" dirty="0"/>
          </a:p>
        </p:txBody>
      </p:sp>
    </p:spTree>
    <p:extLst>
      <p:ext uri="{BB962C8B-B14F-4D97-AF65-F5344CB8AC3E}">
        <p14:creationId xmlns:p14="http://schemas.microsoft.com/office/powerpoint/2010/main" val="3362349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243658" y="255082"/>
            <a:ext cx="6208513" cy="871355"/>
          </a:xfrm>
        </p:spPr>
        <p:txBody>
          <a:bodyPr/>
          <a:lstStyle/>
          <a:p>
            <a:r>
              <a:rPr lang="en-US" dirty="0"/>
              <a:t>Prescription Drug Monitoring Program (PDMP) </a:t>
            </a:r>
            <a:r>
              <a:rPr lang="en-US" dirty="0" err="1"/>
              <a:t>Con’t</a:t>
            </a:r>
            <a:endParaRPr lang="en-US" dirty="0"/>
          </a:p>
        </p:txBody>
      </p:sp>
      <p:pic>
        <p:nvPicPr>
          <p:cNvPr id="12" name="Picture 2" descr="Related image">
            <a:extLst>
              <a:ext uri="{FF2B5EF4-FFF2-40B4-BE49-F238E27FC236}">
                <a16:creationId xmlns:a16="http://schemas.microsoft.com/office/drawing/2014/main" id="{1E7F8694-ED66-44A2-84F8-891765B643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6" r="12052" b="-3"/>
          <a:stretch/>
        </p:blipFill>
        <p:spPr bwMode="auto">
          <a:xfrm>
            <a:off x="5901341" y="3815277"/>
            <a:ext cx="3029998" cy="2350969"/>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03219CF7-20F7-4D09-AABA-6A4D3627E9F4}"/>
              </a:ext>
            </a:extLst>
          </p:cNvPr>
          <p:cNvSpPr txBox="1">
            <a:spLocks/>
          </p:cNvSpPr>
          <p:nvPr/>
        </p:nvSpPr>
        <p:spPr>
          <a:xfrm>
            <a:off x="212661" y="1505414"/>
            <a:ext cx="8273417" cy="4219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buClr>
                <a:srgbClr val="15345A"/>
              </a:buClr>
              <a:buFont typeface="Wingdings" panose="05000000000000000000" pitchFamily="2" charset="2"/>
              <a:buChar char="§"/>
            </a:pPr>
            <a:r>
              <a:rPr lang="en-US" dirty="0"/>
              <a:t>Strengths: Tool to aid in clinical decision-making, surveillance of overdose risk, for complete longitudinal record, some PDMP’s share data across states</a:t>
            </a:r>
          </a:p>
          <a:p>
            <a:pPr marL="346075" indent="-346075">
              <a:buClr>
                <a:srgbClr val="15345A"/>
              </a:buClr>
              <a:buFont typeface="Wingdings" panose="05000000000000000000" pitchFamily="2" charset="2"/>
              <a:buChar char="§"/>
            </a:pPr>
            <a:r>
              <a:rPr lang="en-US" dirty="0"/>
              <a:t>Limitations: states determine which medications must be reported, can be difficult to access</a:t>
            </a:r>
          </a:p>
        </p:txBody>
      </p:sp>
    </p:spTree>
    <p:extLst>
      <p:ext uri="{BB962C8B-B14F-4D97-AF65-F5344CB8AC3E}">
        <p14:creationId xmlns:p14="http://schemas.microsoft.com/office/powerpoint/2010/main" val="518726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p:txBody>
          <a:bodyPr/>
          <a:lstStyle/>
          <a:p>
            <a:r>
              <a:rPr lang="en-US" dirty="0"/>
              <a:t>Additional Data Sources</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243658" y="1434751"/>
            <a:ext cx="4108885" cy="4760500"/>
          </a:xfrm>
        </p:spPr>
        <p:txBody>
          <a:bodyPr>
            <a:noAutofit/>
          </a:bodyPr>
          <a:lstStyle/>
          <a:p>
            <a:pPr marL="346075" indent="-346075">
              <a:buClr>
                <a:srgbClr val="15345A"/>
              </a:buClr>
              <a:buFont typeface="Wingdings" panose="05000000000000000000" pitchFamily="2" charset="2"/>
              <a:buChar char="§"/>
            </a:pPr>
            <a:r>
              <a:rPr lang="en-US" dirty="0"/>
              <a:t>EMS, NEMSIS, 911</a:t>
            </a:r>
          </a:p>
          <a:p>
            <a:pPr marL="346075" indent="-346075">
              <a:buClr>
                <a:srgbClr val="15345A"/>
              </a:buClr>
              <a:buFont typeface="Wingdings" panose="05000000000000000000" pitchFamily="2" charset="2"/>
              <a:buChar char="§"/>
            </a:pPr>
            <a:r>
              <a:rPr lang="en-US" dirty="0"/>
              <a:t>Corrections data</a:t>
            </a:r>
          </a:p>
          <a:p>
            <a:pPr marL="346075" indent="-346075">
              <a:buClr>
                <a:srgbClr val="15345A"/>
              </a:buClr>
              <a:buFont typeface="Wingdings" panose="05000000000000000000" pitchFamily="2" charset="2"/>
              <a:buChar char="§"/>
            </a:pPr>
            <a:r>
              <a:rPr lang="en-US" dirty="0"/>
              <a:t>Treatment or Support</a:t>
            </a:r>
          </a:p>
          <a:p>
            <a:pPr marL="803275" lvl="1" indent="-346075">
              <a:buClr>
                <a:srgbClr val="15345A"/>
              </a:buClr>
              <a:buFont typeface="Wingdings" panose="05000000000000000000" pitchFamily="2" charset="2"/>
              <a:buChar char="§"/>
            </a:pPr>
            <a:r>
              <a:rPr lang="en-US" sz="2100" dirty="0"/>
              <a:t>Treatment Episode Dataset</a:t>
            </a:r>
          </a:p>
          <a:p>
            <a:pPr marL="803275" lvl="1" indent="-346075">
              <a:buClr>
                <a:srgbClr val="15345A"/>
              </a:buClr>
              <a:buFont typeface="Wingdings" panose="05000000000000000000" pitchFamily="2" charset="2"/>
              <a:buChar char="§"/>
            </a:pPr>
            <a:r>
              <a:rPr lang="en-US" sz="2100" dirty="0"/>
              <a:t>Methadone </a:t>
            </a:r>
          </a:p>
          <a:p>
            <a:pPr marL="803275" lvl="1" indent="-346075">
              <a:buClr>
                <a:srgbClr val="15345A"/>
              </a:buClr>
              <a:buFont typeface="Wingdings" panose="05000000000000000000" pitchFamily="2" charset="2"/>
              <a:buChar char="§"/>
            </a:pPr>
            <a:r>
              <a:rPr lang="en-US" sz="2100" dirty="0"/>
              <a:t>Syringe Services Programs</a:t>
            </a:r>
          </a:p>
          <a:p>
            <a:pPr marL="346075" indent="-346075">
              <a:buClr>
                <a:srgbClr val="15345A"/>
              </a:buClr>
              <a:buFont typeface="Wingdings" panose="05000000000000000000" pitchFamily="2" charset="2"/>
              <a:buChar char="§"/>
            </a:pPr>
            <a:r>
              <a:rPr lang="en-US" dirty="0"/>
              <a:t>Surveys (BRFSS, YRBS, NHBS)</a:t>
            </a:r>
          </a:p>
          <a:p>
            <a:pPr marL="346075" indent="-346075">
              <a:buClr>
                <a:srgbClr val="15345A"/>
              </a:buClr>
              <a:buFont typeface="Wingdings" panose="05000000000000000000" pitchFamily="2" charset="2"/>
              <a:buChar char="§"/>
            </a:pPr>
            <a:r>
              <a:rPr lang="en-US" dirty="0"/>
              <a:t>Claims (All Payer Claims Database or Medicaid)</a:t>
            </a:r>
          </a:p>
          <a:p>
            <a:pPr marL="803275" lvl="1" indent="-346075">
              <a:buClr>
                <a:srgbClr val="15345A"/>
              </a:buClr>
              <a:buFont typeface="Wingdings" panose="05000000000000000000" pitchFamily="2" charset="2"/>
              <a:buChar char="§"/>
            </a:pPr>
            <a:endParaRPr lang="en-US" sz="2800" dirty="0"/>
          </a:p>
          <a:p>
            <a:pPr marL="0" indent="0">
              <a:buNone/>
            </a:pPr>
            <a:endParaRPr lang="en-US" sz="2800" dirty="0"/>
          </a:p>
        </p:txBody>
      </p:sp>
      <p:sp>
        <p:nvSpPr>
          <p:cNvPr id="4" name="Content Placeholder 2">
            <a:extLst>
              <a:ext uri="{FF2B5EF4-FFF2-40B4-BE49-F238E27FC236}">
                <a16:creationId xmlns:a16="http://schemas.microsoft.com/office/drawing/2014/main" id="{1BBDD8AA-7726-5749-9FEA-109251844C67}"/>
              </a:ext>
            </a:extLst>
          </p:cNvPr>
          <p:cNvSpPr txBox="1">
            <a:spLocks/>
          </p:cNvSpPr>
          <p:nvPr/>
        </p:nvSpPr>
        <p:spPr>
          <a:xfrm>
            <a:off x="4492742" y="1434751"/>
            <a:ext cx="4352541" cy="45353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buClr>
                <a:srgbClr val="15345A"/>
              </a:buClr>
              <a:buFont typeface="Wingdings" panose="05000000000000000000" pitchFamily="2" charset="2"/>
              <a:buChar char="§"/>
            </a:pPr>
            <a:r>
              <a:rPr lang="en-US" sz="2600" dirty="0"/>
              <a:t>EHR data (diagnoses, medication prescribing and dispensing)</a:t>
            </a:r>
          </a:p>
          <a:p>
            <a:pPr marL="346075" indent="-346075">
              <a:buClr>
                <a:srgbClr val="15345A"/>
              </a:buClr>
              <a:buFont typeface="Wingdings" panose="05000000000000000000" pitchFamily="2" charset="2"/>
              <a:buChar char="§"/>
            </a:pPr>
            <a:r>
              <a:rPr lang="en-US" sz="2600" dirty="0"/>
              <a:t>National Syndromic Surveillance Program (NSSP)</a:t>
            </a:r>
          </a:p>
          <a:p>
            <a:pPr marL="346075" indent="-346075">
              <a:buClr>
                <a:srgbClr val="15345A"/>
              </a:buClr>
              <a:buFont typeface="Wingdings" panose="05000000000000000000" pitchFamily="2" charset="2"/>
              <a:buChar char="§"/>
            </a:pPr>
            <a:r>
              <a:rPr lang="en-US" sz="2600" dirty="0"/>
              <a:t>CDC WONDER</a:t>
            </a:r>
          </a:p>
          <a:p>
            <a:pPr marL="346075" indent="-346075">
              <a:buClr>
                <a:srgbClr val="15345A"/>
              </a:buClr>
              <a:buFont typeface="Wingdings" panose="05000000000000000000" pitchFamily="2" charset="2"/>
              <a:buChar char="§"/>
            </a:pPr>
            <a:r>
              <a:rPr lang="en-US" sz="2600" dirty="0"/>
              <a:t>AHRQ’s Healthcare Cost and Utilization Project (HCUP)</a:t>
            </a:r>
          </a:p>
          <a:p>
            <a:pPr marL="346075" indent="-346075">
              <a:buClr>
                <a:srgbClr val="15345A"/>
              </a:buClr>
              <a:buFont typeface="Wingdings" panose="05000000000000000000" pitchFamily="2" charset="2"/>
              <a:buChar char="§"/>
            </a:pPr>
            <a:r>
              <a:rPr lang="en-US" sz="2600" dirty="0"/>
              <a:t>Marketscan</a:t>
            </a:r>
          </a:p>
          <a:p>
            <a:pPr marL="346075" indent="-346075">
              <a:buClr>
                <a:srgbClr val="15345A"/>
              </a:buClr>
              <a:buFont typeface="Wingdings" panose="05000000000000000000" pitchFamily="2" charset="2"/>
              <a:buChar char="§"/>
            </a:pPr>
            <a:r>
              <a:rPr lang="en-US" sz="2600" dirty="0"/>
              <a:t>IQVIA</a:t>
            </a:r>
          </a:p>
          <a:p>
            <a:pPr marL="803275" lvl="1" indent="-346075">
              <a:buClr>
                <a:srgbClr val="15345A"/>
              </a:buClr>
              <a:buFont typeface="Wingdings" panose="05000000000000000000" pitchFamily="2" charset="2"/>
              <a:buChar char="§"/>
            </a:pPr>
            <a:endParaRPr lang="en-US" sz="2400" dirty="0"/>
          </a:p>
          <a:p>
            <a:pPr marL="0" indent="0">
              <a:buNone/>
            </a:pPr>
            <a:endParaRPr lang="en-US" sz="2800" dirty="0"/>
          </a:p>
        </p:txBody>
      </p:sp>
    </p:spTree>
    <p:extLst>
      <p:ext uri="{BB962C8B-B14F-4D97-AF65-F5344CB8AC3E}">
        <p14:creationId xmlns:p14="http://schemas.microsoft.com/office/powerpoint/2010/main" val="3266553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A40033-2505-49B4-AE95-D8D5521F4916}"/>
              </a:ext>
            </a:extLst>
          </p:cNvPr>
          <p:cNvSpPr>
            <a:spLocks noGrp="1"/>
          </p:cNvSpPr>
          <p:nvPr>
            <p:ph type="body" sz="quarter" idx="10"/>
          </p:nvPr>
        </p:nvSpPr>
        <p:spPr/>
        <p:txBody>
          <a:bodyPr>
            <a:normAutofit fontScale="92500"/>
          </a:bodyPr>
          <a:lstStyle/>
          <a:p>
            <a:r>
              <a:rPr lang="en-US" dirty="0"/>
              <a:t>Indicators and Analytic Methods</a:t>
            </a:r>
          </a:p>
        </p:txBody>
      </p:sp>
    </p:spTree>
    <p:extLst>
      <p:ext uri="{BB962C8B-B14F-4D97-AF65-F5344CB8AC3E}">
        <p14:creationId xmlns:p14="http://schemas.microsoft.com/office/powerpoint/2010/main" val="4127918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885275-F5E9-2B4C-BFCD-AD51699AC4F3}"/>
              </a:ext>
            </a:extLst>
          </p:cNvPr>
          <p:cNvSpPr>
            <a:spLocks noGrp="1"/>
          </p:cNvSpPr>
          <p:nvPr>
            <p:ph type="title"/>
          </p:nvPr>
        </p:nvSpPr>
        <p:spPr/>
        <p:txBody>
          <a:bodyPr/>
          <a:lstStyle/>
          <a:p>
            <a:r>
              <a:rPr lang="en-US" dirty="0"/>
              <a:t>Common Indicators</a:t>
            </a:r>
          </a:p>
        </p:txBody>
      </p:sp>
      <p:sp>
        <p:nvSpPr>
          <p:cNvPr id="3" name="Content Placeholder 2">
            <a:extLst>
              <a:ext uri="{FF2B5EF4-FFF2-40B4-BE49-F238E27FC236}">
                <a16:creationId xmlns:a16="http://schemas.microsoft.com/office/drawing/2014/main" id="{9F273816-45DC-FC46-BA18-C35F34DD7EC4}"/>
              </a:ext>
            </a:extLst>
          </p:cNvPr>
          <p:cNvSpPr>
            <a:spLocks noGrp="1"/>
          </p:cNvSpPr>
          <p:nvPr>
            <p:ph idx="1"/>
          </p:nvPr>
        </p:nvSpPr>
        <p:spPr>
          <a:xfrm>
            <a:off x="243658" y="1547310"/>
            <a:ext cx="8900341" cy="4270687"/>
          </a:xfrm>
        </p:spPr>
        <p:txBody>
          <a:bodyPr>
            <a:normAutofit/>
          </a:bodyPr>
          <a:lstStyle/>
          <a:p>
            <a:pPr marL="346075" indent="-346075">
              <a:buFont typeface="Wingdings" panose="05000000000000000000" pitchFamily="2" charset="2"/>
              <a:buChar char="§"/>
            </a:pPr>
            <a:r>
              <a:rPr lang="en-US" dirty="0"/>
              <a:t>Opioid prescribing rate/days/MME/dose per capita</a:t>
            </a:r>
          </a:p>
          <a:p>
            <a:pPr marL="346075" indent="-346075">
              <a:buFont typeface="Wingdings" panose="05000000000000000000" pitchFamily="2" charset="2"/>
              <a:buChar char="§"/>
            </a:pPr>
            <a:r>
              <a:rPr lang="en-US" dirty="0"/>
              <a:t>Opioid use and misuse prevalence</a:t>
            </a:r>
          </a:p>
          <a:p>
            <a:pPr marL="346075" indent="-346075">
              <a:buFont typeface="Wingdings" panose="05000000000000000000" pitchFamily="2" charset="2"/>
              <a:buChar char="§"/>
            </a:pPr>
            <a:r>
              <a:rPr lang="en-US" dirty="0"/>
              <a:t>OUD prevalence (self-reported)</a:t>
            </a:r>
          </a:p>
          <a:p>
            <a:pPr marL="346075" indent="-346075">
              <a:buFont typeface="Wingdings" panose="05000000000000000000" pitchFamily="2" charset="2"/>
              <a:buChar char="§"/>
            </a:pPr>
            <a:r>
              <a:rPr lang="en-US" dirty="0"/>
              <a:t>OUD treatment estimates</a:t>
            </a:r>
          </a:p>
          <a:p>
            <a:pPr marL="346075" indent="-346075">
              <a:buFont typeface="Wingdings" panose="05000000000000000000" pitchFamily="2" charset="2"/>
              <a:buChar char="§"/>
            </a:pPr>
            <a:r>
              <a:rPr lang="en-US" dirty="0"/>
              <a:t>Non-fatal drug overdose ED visits</a:t>
            </a:r>
          </a:p>
          <a:p>
            <a:pPr marL="346075" indent="-346075">
              <a:buFont typeface="Wingdings" panose="05000000000000000000" pitchFamily="2" charset="2"/>
              <a:buChar char="§"/>
            </a:pPr>
            <a:r>
              <a:rPr lang="en-US" dirty="0"/>
              <a:t>Non-fatal drug overdose hospitalizations</a:t>
            </a:r>
          </a:p>
          <a:p>
            <a:pPr marL="346075" indent="-346075">
              <a:buFont typeface="Wingdings" panose="05000000000000000000" pitchFamily="2" charset="2"/>
              <a:buChar char="§"/>
            </a:pPr>
            <a:r>
              <a:rPr lang="en-US" dirty="0"/>
              <a:t>Drug overdose mortality rate</a:t>
            </a:r>
          </a:p>
          <a:p>
            <a:pPr marL="346075" indent="-346075">
              <a:buFont typeface="Wingdings" panose="05000000000000000000" pitchFamily="2" charset="2"/>
              <a:buChar char="§"/>
            </a:pPr>
            <a:r>
              <a:rPr lang="en-US" dirty="0"/>
              <a:t>Opioid overdose rates (unintentional, undetermined, suicide)</a:t>
            </a:r>
          </a:p>
          <a:p>
            <a:pPr marL="346075" indent="-346075">
              <a:buFont typeface="Wingdings" panose="05000000000000000000" pitchFamily="2" charset="2"/>
              <a:buChar char="§"/>
            </a:pPr>
            <a:r>
              <a:rPr lang="en-US" dirty="0"/>
              <a:t>EMS opioid overdose rate</a:t>
            </a:r>
          </a:p>
        </p:txBody>
      </p:sp>
    </p:spTree>
    <p:extLst>
      <p:ext uri="{BB962C8B-B14F-4D97-AF65-F5344CB8AC3E}">
        <p14:creationId xmlns:p14="http://schemas.microsoft.com/office/powerpoint/2010/main" val="774516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20F6DC-1A7D-49DC-9A0D-9BB56C984EE3}"/>
              </a:ext>
            </a:extLst>
          </p:cNvPr>
          <p:cNvSpPr>
            <a:spLocks noGrp="1"/>
          </p:cNvSpPr>
          <p:nvPr>
            <p:ph type="ctrTitle"/>
          </p:nvPr>
        </p:nvSpPr>
        <p:spPr/>
        <p:txBody>
          <a:bodyPr/>
          <a:lstStyle/>
          <a:p>
            <a:r>
              <a:rPr lang="en-US" b="1" dirty="0"/>
              <a:t>Speaker Introduction</a:t>
            </a:r>
          </a:p>
        </p:txBody>
      </p:sp>
      <p:sp>
        <p:nvSpPr>
          <p:cNvPr id="5" name="Subtitle 4">
            <a:extLst>
              <a:ext uri="{FF2B5EF4-FFF2-40B4-BE49-F238E27FC236}">
                <a16:creationId xmlns:a16="http://schemas.microsoft.com/office/drawing/2014/main" id="{D147B6A9-0AE2-4B11-A51F-1F0B16C3001D}"/>
              </a:ext>
            </a:extLst>
          </p:cNvPr>
          <p:cNvSpPr>
            <a:spLocks noGrp="1"/>
          </p:cNvSpPr>
          <p:nvPr>
            <p:ph type="subTitle" idx="1"/>
          </p:nvPr>
        </p:nvSpPr>
        <p:spPr>
          <a:xfrm>
            <a:off x="375981" y="1682690"/>
            <a:ext cx="8191072" cy="970863"/>
          </a:xfrm>
        </p:spPr>
        <p:txBody>
          <a:bodyPr>
            <a:normAutofit/>
          </a:bodyPr>
          <a:lstStyle/>
          <a:p>
            <a:r>
              <a:rPr lang="en-US" sz="1600" b="1" dirty="0"/>
              <a:t>Emily Kraus, MPH, PhD</a:t>
            </a:r>
          </a:p>
        </p:txBody>
      </p:sp>
    </p:spTree>
    <p:extLst>
      <p:ext uri="{BB962C8B-B14F-4D97-AF65-F5344CB8AC3E}">
        <p14:creationId xmlns:p14="http://schemas.microsoft.com/office/powerpoint/2010/main" val="64680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1A71-24E5-874D-AF38-BB2CB4D3B37D}"/>
              </a:ext>
            </a:extLst>
          </p:cNvPr>
          <p:cNvSpPr>
            <a:spLocks noGrp="1"/>
          </p:cNvSpPr>
          <p:nvPr>
            <p:ph type="title"/>
          </p:nvPr>
        </p:nvSpPr>
        <p:spPr/>
        <p:txBody>
          <a:bodyPr/>
          <a:lstStyle/>
          <a:p>
            <a:r>
              <a:rPr lang="en-US" dirty="0"/>
              <a:t>Setting Indicator Goals</a:t>
            </a:r>
          </a:p>
        </p:txBody>
      </p:sp>
      <p:graphicFrame>
        <p:nvGraphicFramePr>
          <p:cNvPr id="3" name="Table 2">
            <a:extLst>
              <a:ext uri="{FF2B5EF4-FFF2-40B4-BE49-F238E27FC236}">
                <a16:creationId xmlns:a16="http://schemas.microsoft.com/office/drawing/2014/main" id="{C43B169C-37F9-BF44-BC2D-FB45EC1F63DB}"/>
              </a:ext>
            </a:extLst>
          </p:cNvPr>
          <p:cNvGraphicFramePr>
            <a:graphicFrameLocks noGrp="1"/>
          </p:cNvGraphicFramePr>
          <p:nvPr>
            <p:extLst>
              <p:ext uri="{D42A27DB-BD31-4B8C-83A1-F6EECF244321}">
                <p14:modId xmlns:p14="http://schemas.microsoft.com/office/powerpoint/2010/main" val="3633992154"/>
              </p:ext>
            </p:extLst>
          </p:nvPr>
        </p:nvGraphicFramePr>
        <p:xfrm>
          <a:off x="243658" y="1286978"/>
          <a:ext cx="8710771" cy="4905897"/>
        </p:xfrm>
        <a:graphic>
          <a:graphicData uri="http://schemas.openxmlformats.org/drawingml/2006/table">
            <a:tbl>
              <a:tblPr firstRow="1" bandRow="1">
                <a:tableStyleId>{5940675A-B579-460E-94D1-54222C63F5DA}</a:tableStyleId>
              </a:tblPr>
              <a:tblGrid>
                <a:gridCol w="3822785">
                  <a:extLst>
                    <a:ext uri="{9D8B030D-6E8A-4147-A177-3AD203B41FA5}">
                      <a16:colId xmlns:a16="http://schemas.microsoft.com/office/drawing/2014/main" val="3750532330"/>
                    </a:ext>
                  </a:extLst>
                </a:gridCol>
                <a:gridCol w="4887986">
                  <a:extLst>
                    <a:ext uri="{9D8B030D-6E8A-4147-A177-3AD203B41FA5}">
                      <a16:colId xmlns:a16="http://schemas.microsoft.com/office/drawing/2014/main" val="241534137"/>
                    </a:ext>
                  </a:extLst>
                </a:gridCol>
              </a:tblGrid>
              <a:tr h="454390">
                <a:tc>
                  <a:txBody>
                    <a:bodyPr/>
                    <a:lstStyle/>
                    <a:p>
                      <a:r>
                        <a:rPr lang="en-US" sz="2400" b="1" dirty="0">
                          <a:latin typeface="Arial" panose="020B0604020202020204" pitchFamily="34" charset="0"/>
                          <a:cs typeface="Arial" panose="020B0604020202020204" pitchFamily="34" charset="0"/>
                        </a:rPr>
                        <a:t>Stakeholder messages</a:t>
                      </a:r>
                    </a:p>
                  </a:txBody>
                  <a:tcPr/>
                </a:tc>
                <a:tc>
                  <a:txBody>
                    <a:bodyPr/>
                    <a:lstStyle/>
                    <a:p>
                      <a:r>
                        <a:rPr lang="en-US" sz="2400" b="1" dirty="0">
                          <a:latin typeface="Arial" panose="020B0604020202020204" pitchFamily="34" charset="0"/>
                          <a:cs typeface="Arial" panose="020B0604020202020204" pitchFamily="34" charset="0"/>
                        </a:rPr>
                        <a:t>Supporting indicators</a:t>
                      </a:r>
                    </a:p>
                  </a:txBody>
                  <a:tcPr/>
                </a:tc>
                <a:extLst>
                  <a:ext uri="{0D108BD9-81ED-4DB2-BD59-A6C34878D82A}">
                    <a16:rowId xmlns:a16="http://schemas.microsoft.com/office/drawing/2014/main" val="1331497378"/>
                  </a:ext>
                </a:extLst>
              </a:tr>
              <a:tr h="811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How big is the epidemic?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Count of overdoses (fatal and non-fatal)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Count and cost of opioid-related ED visits or hospitalizations</a:t>
                      </a:r>
                    </a:p>
                  </a:txBody>
                  <a:tcPr/>
                </a:tc>
                <a:extLst>
                  <a:ext uri="{0D108BD9-81ED-4DB2-BD59-A6C34878D82A}">
                    <a16:rowId xmlns:a16="http://schemas.microsoft.com/office/drawing/2014/main" val="2321263137"/>
                  </a:ext>
                </a:extLst>
              </a:tr>
              <a:tr h="811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How do opioids compare to other causes of death?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Overdose mortality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Leading causes of death </a:t>
                      </a:r>
                    </a:p>
                  </a:txBody>
                  <a:tcPr/>
                </a:tc>
                <a:extLst>
                  <a:ext uri="{0D108BD9-81ED-4DB2-BD59-A6C34878D82A}">
                    <a16:rowId xmlns:a16="http://schemas.microsoft.com/office/drawing/2014/main" val="2320399283"/>
                  </a:ext>
                </a:extLst>
              </a:tr>
              <a:tr h="813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How serious is the epidemic?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Average age of overdose deaths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Total years of life lost from overdose</a:t>
                      </a:r>
                    </a:p>
                  </a:txBody>
                  <a:tcPr/>
                </a:tc>
                <a:extLst>
                  <a:ext uri="{0D108BD9-81ED-4DB2-BD59-A6C34878D82A}">
                    <a16:rowId xmlns:a16="http://schemas.microsoft.com/office/drawing/2014/main" val="2102712325"/>
                  </a:ext>
                </a:extLst>
              </a:tr>
              <a:tr h="811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Is the epidemic getting worse?</a:t>
                      </a:r>
                    </a:p>
                  </a:txBody>
                  <a:tcPr/>
                </a:tc>
                <a:tc>
                  <a:txBody>
                    <a:bodyPr/>
                    <a:lstStyle/>
                    <a:p>
                      <a:r>
                        <a:rPr lang="en-US" sz="2000" dirty="0">
                          <a:latin typeface="Arial" panose="020B0604020202020204" pitchFamily="34" charset="0"/>
                          <a:cs typeface="Arial" panose="020B0604020202020204" pitchFamily="34" charset="0"/>
                        </a:rPr>
                        <a:t>Trends in overdose death rates</a:t>
                      </a:r>
                    </a:p>
                    <a:p>
                      <a:r>
                        <a:rPr lang="en-US" sz="2000" dirty="0">
                          <a:latin typeface="Arial" panose="020B0604020202020204" pitchFamily="34" charset="0"/>
                          <a:cs typeface="Arial" panose="020B0604020202020204" pitchFamily="34" charset="0"/>
                        </a:rPr>
                        <a:t>Trends in opioid misuse prevalence</a:t>
                      </a:r>
                    </a:p>
                    <a:p>
                      <a:r>
                        <a:rPr lang="en-US" sz="2000" dirty="0">
                          <a:latin typeface="Arial" panose="020B0604020202020204" pitchFamily="34" charset="0"/>
                          <a:cs typeface="Arial" panose="020B0604020202020204" pitchFamily="34" charset="0"/>
                        </a:rPr>
                        <a:t>Trends in local clusters</a:t>
                      </a:r>
                    </a:p>
                  </a:txBody>
                  <a:tcPr/>
                </a:tc>
                <a:extLst>
                  <a:ext uri="{0D108BD9-81ED-4DB2-BD59-A6C34878D82A}">
                    <a16:rowId xmlns:a16="http://schemas.microsoft.com/office/drawing/2014/main" val="3343579380"/>
                  </a:ext>
                </a:extLst>
              </a:tr>
              <a:tr h="811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Who do opioids impact?</a:t>
                      </a:r>
                    </a:p>
                  </a:txBody>
                  <a:tcPr/>
                </a:tc>
                <a:tc>
                  <a:txBody>
                    <a:bodyPr/>
                    <a:lstStyle/>
                    <a:p>
                      <a:r>
                        <a:rPr lang="en-US" sz="2000" dirty="0">
                          <a:latin typeface="Arial" panose="020B0604020202020204" pitchFamily="34" charset="0"/>
                          <a:cs typeface="Arial" panose="020B0604020202020204" pitchFamily="34" charset="0"/>
                        </a:rPr>
                        <a:t>Overdose and opioid misuse demographic profile</a:t>
                      </a:r>
                    </a:p>
                  </a:txBody>
                  <a:tcPr/>
                </a:tc>
                <a:extLst>
                  <a:ext uri="{0D108BD9-81ED-4DB2-BD59-A6C34878D82A}">
                    <a16:rowId xmlns:a16="http://schemas.microsoft.com/office/drawing/2014/main" val="2365138649"/>
                  </a:ext>
                </a:extLst>
              </a:tr>
            </a:tbl>
          </a:graphicData>
        </a:graphic>
      </p:graphicFrame>
    </p:spTree>
    <p:extLst>
      <p:ext uri="{BB962C8B-B14F-4D97-AF65-F5344CB8AC3E}">
        <p14:creationId xmlns:p14="http://schemas.microsoft.com/office/powerpoint/2010/main" val="3942392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885275-F5E9-2B4C-BFCD-AD51699AC4F3}"/>
              </a:ext>
            </a:extLst>
          </p:cNvPr>
          <p:cNvSpPr>
            <a:spLocks noGrp="1"/>
          </p:cNvSpPr>
          <p:nvPr>
            <p:ph type="title"/>
          </p:nvPr>
        </p:nvSpPr>
        <p:spPr/>
        <p:txBody>
          <a:bodyPr/>
          <a:lstStyle/>
          <a:p>
            <a:r>
              <a:rPr lang="en-US" dirty="0"/>
              <a:t>Less Common Indicators</a:t>
            </a:r>
          </a:p>
        </p:txBody>
      </p:sp>
      <p:sp>
        <p:nvSpPr>
          <p:cNvPr id="3" name="Content Placeholder 2">
            <a:extLst>
              <a:ext uri="{FF2B5EF4-FFF2-40B4-BE49-F238E27FC236}">
                <a16:creationId xmlns:a16="http://schemas.microsoft.com/office/drawing/2014/main" id="{9F273816-45DC-FC46-BA18-C35F34DD7EC4}"/>
              </a:ext>
            </a:extLst>
          </p:cNvPr>
          <p:cNvSpPr>
            <a:spLocks noGrp="1"/>
          </p:cNvSpPr>
          <p:nvPr>
            <p:ph idx="1"/>
          </p:nvPr>
        </p:nvSpPr>
        <p:spPr/>
        <p:txBody>
          <a:bodyPr>
            <a:normAutofit/>
          </a:bodyPr>
          <a:lstStyle/>
          <a:p>
            <a:pPr marL="346075" indent="-346075">
              <a:buFont typeface="Wingdings" panose="05000000000000000000" pitchFamily="2" charset="2"/>
              <a:buChar char="§"/>
            </a:pPr>
            <a:r>
              <a:rPr lang="en-US" dirty="0"/>
              <a:t>Multiple provider episodes</a:t>
            </a:r>
          </a:p>
          <a:p>
            <a:pPr marL="346075" indent="-346075">
              <a:buFont typeface="Wingdings" panose="05000000000000000000" pitchFamily="2" charset="2"/>
              <a:buChar char="§"/>
            </a:pPr>
            <a:r>
              <a:rPr lang="en-US" dirty="0"/>
              <a:t>High dose opioid prescriptions</a:t>
            </a:r>
          </a:p>
          <a:p>
            <a:pPr marL="346075" indent="-346075">
              <a:buFont typeface="Wingdings" panose="05000000000000000000" pitchFamily="2" charset="2"/>
              <a:buChar char="§"/>
            </a:pPr>
            <a:r>
              <a:rPr lang="en-US" dirty="0"/>
              <a:t>Overlapping Benzodiazepine/Opioid prescriptions</a:t>
            </a:r>
          </a:p>
          <a:p>
            <a:pPr marL="346075" indent="-346075">
              <a:buFont typeface="Wingdings" panose="05000000000000000000" pitchFamily="2" charset="2"/>
              <a:buChar char="§"/>
            </a:pPr>
            <a:r>
              <a:rPr lang="en-US" dirty="0"/>
              <a:t>Population rate of Naloxone kit distribution</a:t>
            </a:r>
          </a:p>
          <a:p>
            <a:pPr marL="346075" indent="-346075">
              <a:buFont typeface="Wingdings" panose="05000000000000000000" pitchFamily="2" charset="2"/>
              <a:buChar char="§"/>
            </a:pPr>
            <a:r>
              <a:rPr lang="en-US" dirty="0"/>
              <a:t>Population rate of Suboxone prescribers</a:t>
            </a:r>
          </a:p>
        </p:txBody>
      </p:sp>
      <p:sp>
        <p:nvSpPr>
          <p:cNvPr id="2" name="TextBox 1">
            <a:extLst>
              <a:ext uri="{FF2B5EF4-FFF2-40B4-BE49-F238E27FC236}">
                <a16:creationId xmlns:a16="http://schemas.microsoft.com/office/drawing/2014/main" id="{633E7592-CB33-4F2D-8B16-543F4F856AD3}"/>
              </a:ext>
            </a:extLst>
          </p:cNvPr>
          <p:cNvSpPr txBox="1"/>
          <p:nvPr/>
        </p:nvSpPr>
        <p:spPr>
          <a:xfrm>
            <a:off x="99631" y="6385552"/>
            <a:ext cx="8614064" cy="369332"/>
          </a:xfrm>
          <a:prstGeom prst="rect">
            <a:avLst/>
          </a:prstGeom>
          <a:noFill/>
        </p:spPr>
        <p:txBody>
          <a:bodyPr wrap="square" rtlCol="0">
            <a:spAutoFit/>
          </a:bodyPr>
          <a:lstStyle/>
          <a:p>
            <a:r>
              <a:rPr lang="en-US" dirty="0"/>
              <a:t>*ESOOS Focus</a:t>
            </a:r>
          </a:p>
        </p:txBody>
      </p:sp>
    </p:spTree>
    <p:extLst>
      <p:ext uri="{BB962C8B-B14F-4D97-AF65-F5344CB8AC3E}">
        <p14:creationId xmlns:p14="http://schemas.microsoft.com/office/powerpoint/2010/main" val="272987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32BC-1477-294B-B11D-2E0CD26FFA2C}"/>
              </a:ext>
            </a:extLst>
          </p:cNvPr>
          <p:cNvSpPr>
            <a:spLocks noGrp="1"/>
          </p:cNvSpPr>
          <p:nvPr>
            <p:ph type="title"/>
          </p:nvPr>
        </p:nvSpPr>
        <p:spPr>
          <a:xfrm>
            <a:off x="123343" y="249925"/>
            <a:ext cx="6526110" cy="871355"/>
          </a:xfrm>
        </p:spPr>
        <p:txBody>
          <a:bodyPr/>
          <a:lstStyle/>
          <a:p>
            <a:r>
              <a:rPr lang="en-US" dirty="0"/>
              <a:t>Indicator Complexity</a:t>
            </a:r>
          </a:p>
        </p:txBody>
      </p:sp>
      <p:sp>
        <p:nvSpPr>
          <p:cNvPr id="3" name="TextBox 2">
            <a:extLst>
              <a:ext uri="{FF2B5EF4-FFF2-40B4-BE49-F238E27FC236}">
                <a16:creationId xmlns:a16="http://schemas.microsoft.com/office/drawing/2014/main" id="{9FBAD6AF-6504-CC42-A80D-7EBAFD51283D}"/>
              </a:ext>
            </a:extLst>
          </p:cNvPr>
          <p:cNvSpPr txBox="1"/>
          <p:nvPr/>
        </p:nvSpPr>
        <p:spPr>
          <a:xfrm>
            <a:off x="1170432" y="3465576"/>
            <a:ext cx="1892808" cy="369332"/>
          </a:xfrm>
          <a:prstGeom prst="rect">
            <a:avLst/>
          </a:prstGeom>
          <a:noFill/>
        </p:spPr>
        <p:txBody>
          <a:bodyPr wrap="square" rtlCol="0">
            <a:spAutoFit/>
          </a:bodyPr>
          <a:lstStyle/>
          <a:p>
            <a:r>
              <a:rPr lang="en-US" dirty="0"/>
              <a:t> </a:t>
            </a:r>
          </a:p>
        </p:txBody>
      </p:sp>
      <p:sp>
        <p:nvSpPr>
          <p:cNvPr id="5" name="Rounded Rectangle 4">
            <a:extLst>
              <a:ext uri="{FF2B5EF4-FFF2-40B4-BE49-F238E27FC236}">
                <a16:creationId xmlns:a16="http://schemas.microsoft.com/office/drawing/2014/main" id="{513D5A3E-2C1A-4B49-980F-73BCBB373884}"/>
              </a:ext>
            </a:extLst>
          </p:cNvPr>
          <p:cNvSpPr/>
          <p:nvPr/>
        </p:nvSpPr>
        <p:spPr>
          <a:xfrm>
            <a:off x="1651214" y="3738655"/>
            <a:ext cx="2262418" cy="2670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2713" indent="-112713">
              <a:buFont typeface="Wingdings" panose="05000000000000000000" pitchFamily="2" charset="2"/>
              <a:buChar char="§"/>
            </a:pPr>
            <a:endParaRPr lang="en-US" sz="1600" dirty="0">
              <a:solidFill>
                <a:schemeClr val="tx1"/>
              </a:solidFill>
            </a:endParaRPr>
          </a:p>
        </p:txBody>
      </p:sp>
      <p:sp>
        <p:nvSpPr>
          <p:cNvPr id="8" name="Rounded Rectangle 7">
            <a:extLst>
              <a:ext uri="{FF2B5EF4-FFF2-40B4-BE49-F238E27FC236}">
                <a16:creationId xmlns:a16="http://schemas.microsoft.com/office/drawing/2014/main" id="{79846510-7F37-3A41-877D-82BE69406CE3}"/>
              </a:ext>
            </a:extLst>
          </p:cNvPr>
          <p:cNvSpPr/>
          <p:nvPr/>
        </p:nvSpPr>
        <p:spPr>
          <a:xfrm>
            <a:off x="3651504" y="3842052"/>
            <a:ext cx="2008632" cy="2670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a:p>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285750" indent="-285750" algn="ctr">
              <a:buFont typeface="Arial" panose="020B0604020202020204" pitchFamily="34" charset="0"/>
              <a:buChar char="•"/>
            </a:pPr>
            <a:endParaRPr lang="en-US" sz="1600" dirty="0">
              <a:solidFill>
                <a:schemeClr val="tx1"/>
              </a:solidFill>
            </a:endParaRPr>
          </a:p>
        </p:txBody>
      </p:sp>
      <p:sp>
        <p:nvSpPr>
          <p:cNvPr id="9" name="Rounded Rectangle 8">
            <a:extLst>
              <a:ext uri="{FF2B5EF4-FFF2-40B4-BE49-F238E27FC236}">
                <a16:creationId xmlns:a16="http://schemas.microsoft.com/office/drawing/2014/main" id="{01BECFE8-427A-BD4A-B488-35222AA3D67F}"/>
              </a:ext>
            </a:extLst>
          </p:cNvPr>
          <p:cNvSpPr/>
          <p:nvPr/>
        </p:nvSpPr>
        <p:spPr>
          <a:xfrm>
            <a:off x="5382768" y="3827764"/>
            <a:ext cx="1908048" cy="2670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2713" indent="-112713">
              <a:buFont typeface="Wingdings" panose="05000000000000000000" pitchFamily="2" charset="2"/>
              <a:buChar char="§"/>
            </a:pPr>
            <a:endParaRPr lang="en-US" sz="1600" dirty="0">
              <a:solidFill>
                <a:schemeClr val="tx1"/>
              </a:solidFill>
            </a:endParaRPr>
          </a:p>
        </p:txBody>
      </p:sp>
      <p:sp>
        <p:nvSpPr>
          <p:cNvPr id="10" name="Rounded Rectangle 9">
            <a:extLst>
              <a:ext uri="{FF2B5EF4-FFF2-40B4-BE49-F238E27FC236}">
                <a16:creationId xmlns:a16="http://schemas.microsoft.com/office/drawing/2014/main" id="{5C96D47F-5BE4-8C48-87D4-4CA4F8582059}"/>
              </a:ext>
            </a:extLst>
          </p:cNvPr>
          <p:cNvSpPr/>
          <p:nvPr/>
        </p:nvSpPr>
        <p:spPr>
          <a:xfrm>
            <a:off x="7040880" y="3842052"/>
            <a:ext cx="1783080" cy="2670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2713" indent="-112713">
              <a:buFont typeface="Wingdings" panose="05000000000000000000" pitchFamily="2" charset="2"/>
              <a:buChar char="§"/>
            </a:pPr>
            <a:endParaRPr lang="en-US" sz="1600" dirty="0">
              <a:solidFill>
                <a:schemeClr val="tx1"/>
              </a:solidFill>
            </a:endParaRPr>
          </a:p>
        </p:txBody>
      </p:sp>
      <p:graphicFrame>
        <p:nvGraphicFramePr>
          <p:cNvPr id="11" name="Content Placeholder 10">
            <a:extLst>
              <a:ext uri="{FF2B5EF4-FFF2-40B4-BE49-F238E27FC236}">
                <a16:creationId xmlns:a16="http://schemas.microsoft.com/office/drawing/2014/main" id="{1568F95F-E6C3-474E-AB58-5CCB95F8537E}"/>
              </a:ext>
            </a:extLst>
          </p:cNvPr>
          <p:cNvGraphicFramePr>
            <a:graphicFrameLocks noGrp="1"/>
          </p:cNvGraphicFramePr>
          <p:nvPr>
            <p:ph idx="1"/>
            <p:extLst>
              <p:ext uri="{D42A27DB-BD31-4B8C-83A1-F6EECF244321}">
                <p14:modId xmlns:p14="http://schemas.microsoft.com/office/powerpoint/2010/main" val="2301049457"/>
              </p:ext>
            </p:extLst>
          </p:nvPr>
        </p:nvGraphicFramePr>
        <p:xfrm>
          <a:off x="250032" y="1621390"/>
          <a:ext cx="8643935" cy="4027736"/>
        </p:xfrm>
        <a:graphic>
          <a:graphicData uri="http://schemas.openxmlformats.org/drawingml/2006/table">
            <a:tbl>
              <a:tblPr firstRow="1" bandRow="1">
                <a:tableStyleId>{00A15C55-8517-42AA-B614-E9B94910E393}</a:tableStyleId>
              </a:tblPr>
              <a:tblGrid>
                <a:gridCol w="1728787">
                  <a:extLst>
                    <a:ext uri="{9D8B030D-6E8A-4147-A177-3AD203B41FA5}">
                      <a16:colId xmlns:a16="http://schemas.microsoft.com/office/drawing/2014/main" val="3512157380"/>
                    </a:ext>
                  </a:extLst>
                </a:gridCol>
                <a:gridCol w="1728787">
                  <a:extLst>
                    <a:ext uri="{9D8B030D-6E8A-4147-A177-3AD203B41FA5}">
                      <a16:colId xmlns:a16="http://schemas.microsoft.com/office/drawing/2014/main" val="2431707194"/>
                    </a:ext>
                  </a:extLst>
                </a:gridCol>
                <a:gridCol w="2061709">
                  <a:extLst>
                    <a:ext uri="{9D8B030D-6E8A-4147-A177-3AD203B41FA5}">
                      <a16:colId xmlns:a16="http://schemas.microsoft.com/office/drawing/2014/main" val="2989141434"/>
                    </a:ext>
                  </a:extLst>
                </a:gridCol>
                <a:gridCol w="1395865">
                  <a:extLst>
                    <a:ext uri="{9D8B030D-6E8A-4147-A177-3AD203B41FA5}">
                      <a16:colId xmlns:a16="http://schemas.microsoft.com/office/drawing/2014/main" val="970825007"/>
                    </a:ext>
                  </a:extLst>
                </a:gridCol>
                <a:gridCol w="1728787">
                  <a:extLst>
                    <a:ext uri="{9D8B030D-6E8A-4147-A177-3AD203B41FA5}">
                      <a16:colId xmlns:a16="http://schemas.microsoft.com/office/drawing/2014/main" val="1289013657"/>
                    </a:ext>
                  </a:extLst>
                </a:gridCol>
              </a:tblGrid>
              <a:tr h="614657">
                <a:tc>
                  <a:txBody>
                    <a:bodyPr/>
                    <a:lstStyle/>
                    <a:p>
                      <a:pPr algn="ctr"/>
                      <a:r>
                        <a:rPr lang="en-US" sz="2000" dirty="0">
                          <a:solidFill>
                            <a:schemeClr val="tx1"/>
                          </a:solidFill>
                          <a:latin typeface="Arial" panose="020B0604020202020204" pitchFamily="34" charset="0"/>
                          <a:cs typeface="Arial" panose="020B0604020202020204" pitchFamily="34" charset="0"/>
                        </a:rPr>
                        <a:t>Prescribing</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Use and Misuse</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OUD and Treatment</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Overdose</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EMS</a:t>
                      </a:r>
                    </a:p>
                  </a:txBody>
                  <a:tcPr/>
                </a:tc>
                <a:extLst>
                  <a:ext uri="{0D108BD9-81ED-4DB2-BD59-A6C34878D82A}">
                    <a16:rowId xmlns:a16="http://schemas.microsoft.com/office/drawing/2014/main" val="3421570038"/>
                  </a:ext>
                </a:extLst>
              </a:tr>
              <a:tr h="3326696">
                <a:tc>
                  <a:txBody>
                    <a:bodyPr/>
                    <a:lstStyle/>
                    <a:p>
                      <a:pPr marL="225425" indent="-225425">
                        <a:buFont typeface="Wingdings" panose="05000000000000000000" pitchFamily="2" charset="2"/>
                        <a:buChar char="§"/>
                      </a:pPr>
                      <a:r>
                        <a:rPr lang="en-US" sz="1600" dirty="0">
                          <a:latin typeface="Arial" panose="020B0604020202020204" pitchFamily="34" charset="0"/>
                          <a:cs typeface="Arial" panose="020B0604020202020204" pitchFamily="34" charset="0"/>
                        </a:rPr>
                        <a:t>Prescriptions can be sold, given away, or abused</a:t>
                      </a:r>
                    </a:p>
                    <a:p>
                      <a:pPr marL="225425" indent="-225425">
                        <a:buFont typeface="Wingdings" panose="05000000000000000000" pitchFamily="2" charset="2"/>
                        <a:buChar char="§"/>
                      </a:pPr>
                      <a:r>
                        <a:rPr lang="en-US" sz="1600" dirty="0">
                          <a:latin typeface="Arial" panose="020B0604020202020204" pitchFamily="34" charset="0"/>
                          <a:cs typeface="Arial" panose="020B0604020202020204" pitchFamily="34" charset="0"/>
                        </a:rPr>
                        <a:t>Heroin is not prescribed</a:t>
                      </a:r>
                    </a:p>
                    <a:p>
                      <a:pPr marL="225425" indent="-225425">
                        <a:buFont typeface="Wingdings" panose="05000000000000000000" pitchFamily="2" charset="2"/>
                        <a:buChar char="§"/>
                      </a:pPr>
                      <a:r>
                        <a:rPr lang="en-US" sz="1600" dirty="0">
                          <a:latin typeface="Arial" panose="020B0604020202020204" pitchFamily="34" charset="0"/>
                          <a:cs typeface="Arial" panose="020B0604020202020204" pitchFamily="34" charset="0"/>
                        </a:rPr>
                        <a:t>Not all providers use a PDMP</a:t>
                      </a:r>
                    </a:p>
                    <a:p>
                      <a:pPr marL="225425" indent="-225425">
                        <a:buFont typeface="Wingdings" panose="05000000000000000000" pitchFamily="2" charset="2"/>
                        <a:buChar char="§"/>
                      </a:pPr>
                      <a:r>
                        <a:rPr lang="en-US" sz="1600" dirty="0">
                          <a:latin typeface="Arial" panose="020B0604020202020204" pitchFamily="34" charset="0"/>
                          <a:cs typeface="Arial" panose="020B0604020202020204" pitchFamily="34" charset="0"/>
                        </a:rPr>
                        <a:t>Out of state patients</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Arial" panose="020B0604020202020204" pitchFamily="34" charset="0"/>
                          <a:cs typeface="Arial" panose="020B0604020202020204" pitchFamily="34" charset="0"/>
                        </a:rPr>
                        <a:t>Many take opioids as indicated</a:t>
                      </a:r>
                    </a:p>
                    <a:p>
                      <a:pPr marL="225425" indent="-225425">
                        <a:buFont typeface="Wingdings" panose="05000000000000000000" pitchFamily="2" charset="2"/>
                        <a:buChar char="§"/>
                      </a:pPr>
                      <a:r>
                        <a:rPr lang="en-US" sz="1600" dirty="0">
                          <a:latin typeface="Arial" panose="020B0604020202020204" pitchFamily="34" charset="0"/>
                          <a:cs typeface="Arial" panose="020B0604020202020204" pitchFamily="34" charset="0"/>
                        </a:rPr>
                        <a:t>Quantifying misuse is challenging, especially from prescribing data</a:t>
                      </a:r>
                    </a:p>
                    <a:p>
                      <a:endParaRPr lang="en-US" sz="1600" dirty="0">
                        <a:latin typeface="Arial" panose="020B0604020202020204" pitchFamily="34" charset="0"/>
                        <a:cs typeface="Arial" panose="020B0604020202020204" pitchFamily="34" charset="0"/>
                      </a:endParaRPr>
                    </a:p>
                  </a:txBody>
                  <a:tcPr/>
                </a:tc>
                <a:tc>
                  <a:txBody>
                    <a:bodyPr/>
                    <a:lstStyle/>
                    <a:p>
                      <a:pPr marL="225425" indent="-225425">
                        <a:buFont typeface="Wingdings" panose="05000000000000000000" pitchFamily="2" charset="2"/>
                        <a:buChar char="§"/>
                      </a:pPr>
                      <a:r>
                        <a:rPr lang="en-US" sz="1600" dirty="0">
                          <a:latin typeface="Arial" panose="020B0604020202020204" pitchFamily="34" charset="0"/>
                          <a:cs typeface="Arial" panose="020B0604020202020204" pitchFamily="34" charset="0"/>
                        </a:rPr>
                        <a:t>Treatment medications can be abused</a:t>
                      </a:r>
                    </a:p>
                    <a:p>
                      <a:pPr marL="225425" indent="-225425">
                        <a:buFont typeface="Wingdings" panose="05000000000000000000" pitchFamily="2" charset="2"/>
                        <a:buChar char="§"/>
                      </a:pPr>
                      <a:r>
                        <a:rPr lang="en-US" sz="1600" dirty="0">
                          <a:latin typeface="Arial" panose="020B0604020202020204" pitchFamily="34" charset="0"/>
                          <a:cs typeface="Arial" panose="020B0604020202020204" pitchFamily="34" charset="0"/>
                        </a:rPr>
                        <a:t>Fragmented treatment landscape</a:t>
                      </a:r>
                    </a:p>
                    <a:p>
                      <a:pPr marL="225425" indent="-225425">
                        <a:buFont typeface="Wingdings" panose="05000000000000000000" pitchFamily="2" charset="2"/>
                        <a:buChar char="§"/>
                      </a:pPr>
                      <a:r>
                        <a:rPr lang="en-US" sz="1600" dirty="0">
                          <a:latin typeface="Arial" panose="020B0604020202020204" pitchFamily="34" charset="0"/>
                          <a:cs typeface="Arial" panose="020B0604020202020204" pitchFamily="34" charset="0"/>
                        </a:rPr>
                        <a:t>Naloxone false positives</a:t>
                      </a:r>
                    </a:p>
                    <a:p>
                      <a:endParaRPr lang="en-US" sz="1600" dirty="0">
                        <a:latin typeface="Arial" panose="020B0604020202020204" pitchFamily="34" charset="0"/>
                        <a:cs typeface="Arial" panose="020B0604020202020204" pitchFamily="34" charset="0"/>
                      </a:endParaRPr>
                    </a:p>
                  </a:txBody>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Arial" panose="020B0604020202020204" pitchFamily="34" charset="0"/>
                          <a:cs typeface="Arial" panose="020B0604020202020204" pitchFamily="34" charset="0"/>
                        </a:rPr>
                        <a:t>Some overdoses aren’t detected</a:t>
                      </a:r>
                    </a:p>
                    <a:p>
                      <a:pPr marL="225425" indent="-225425">
                        <a:buFont typeface="Wingdings" panose="05000000000000000000" pitchFamily="2" charset="2"/>
                        <a:buChar char="§"/>
                      </a:pPr>
                      <a:r>
                        <a:rPr lang="en-US" sz="1600" dirty="0">
                          <a:latin typeface="Arial" panose="020B0604020202020204" pitchFamily="34" charset="0"/>
                          <a:cs typeface="Arial" panose="020B0604020202020204" pitchFamily="34" charset="0"/>
                        </a:rPr>
                        <a:t>Some overdoses go untreated</a:t>
                      </a:r>
                    </a:p>
                    <a:p>
                      <a:endParaRPr lang="en-US" sz="18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Multiple coding standards in NEMSIS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Require numerous overdose case definitions</a:t>
                      </a:r>
                    </a:p>
                  </a:txBody>
                  <a:tcPr/>
                </a:tc>
                <a:extLst>
                  <a:ext uri="{0D108BD9-81ED-4DB2-BD59-A6C34878D82A}">
                    <a16:rowId xmlns:a16="http://schemas.microsoft.com/office/drawing/2014/main" val="4111886717"/>
                  </a:ext>
                </a:extLst>
              </a:tr>
            </a:tbl>
          </a:graphicData>
        </a:graphic>
      </p:graphicFrame>
    </p:spTree>
    <p:extLst>
      <p:ext uri="{BB962C8B-B14F-4D97-AF65-F5344CB8AC3E}">
        <p14:creationId xmlns:p14="http://schemas.microsoft.com/office/powerpoint/2010/main" val="3782351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25C86-2E3F-4937-9D51-BCEAE2947FB6}"/>
              </a:ext>
            </a:extLst>
          </p:cNvPr>
          <p:cNvPicPr>
            <a:picLocks noChangeAspect="1"/>
          </p:cNvPicPr>
          <p:nvPr/>
        </p:nvPicPr>
        <p:blipFill>
          <a:blip r:embed="rId3"/>
          <a:stretch>
            <a:fillRect/>
          </a:stretch>
        </p:blipFill>
        <p:spPr>
          <a:xfrm>
            <a:off x="230974" y="3462188"/>
            <a:ext cx="1353429" cy="768163"/>
          </a:xfrm>
          <a:prstGeom prst="rect">
            <a:avLst/>
          </a:prstGeom>
        </p:spPr>
      </p:pic>
      <p:sp>
        <p:nvSpPr>
          <p:cNvPr id="2" name="Title 1">
            <a:extLst>
              <a:ext uri="{FF2B5EF4-FFF2-40B4-BE49-F238E27FC236}">
                <a16:creationId xmlns:a16="http://schemas.microsoft.com/office/drawing/2014/main" id="{789232BC-1477-294B-B11D-2E0CD26FFA2C}"/>
              </a:ext>
            </a:extLst>
          </p:cNvPr>
          <p:cNvSpPr>
            <a:spLocks noGrp="1"/>
          </p:cNvSpPr>
          <p:nvPr>
            <p:ph type="title"/>
          </p:nvPr>
        </p:nvSpPr>
        <p:spPr/>
        <p:txBody>
          <a:bodyPr/>
          <a:lstStyle/>
          <a:p>
            <a:r>
              <a:rPr lang="en-US" dirty="0"/>
              <a:t>Combining Insights across Data Sources and Indicators</a:t>
            </a:r>
          </a:p>
        </p:txBody>
      </p:sp>
      <p:sp>
        <p:nvSpPr>
          <p:cNvPr id="5" name="Rectangle 4">
            <a:extLst>
              <a:ext uri="{FF2B5EF4-FFF2-40B4-BE49-F238E27FC236}">
                <a16:creationId xmlns:a16="http://schemas.microsoft.com/office/drawing/2014/main" id="{FA1D890C-64CD-5748-A1E0-679D752D01F2}"/>
              </a:ext>
            </a:extLst>
          </p:cNvPr>
          <p:cNvSpPr/>
          <p:nvPr/>
        </p:nvSpPr>
        <p:spPr>
          <a:xfrm>
            <a:off x="1534332" y="1549831"/>
            <a:ext cx="5718875" cy="526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the burden of opioid overdoses?</a:t>
            </a:r>
          </a:p>
        </p:txBody>
      </p:sp>
      <p:sp>
        <p:nvSpPr>
          <p:cNvPr id="6" name="Rectangle 5">
            <a:extLst>
              <a:ext uri="{FF2B5EF4-FFF2-40B4-BE49-F238E27FC236}">
                <a16:creationId xmlns:a16="http://schemas.microsoft.com/office/drawing/2014/main" id="{D38B34B1-7071-E34D-875F-0F05C22E3ECF}"/>
              </a:ext>
            </a:extLst>
          </p:cNvPr>
          <p:cNvSpPr/>
          <p:nvPr/>
        </p:nvSpPr>
        <p:spPr>
          <a:xfrm>
            <a:off x="868185" y="2585407"/>
            <a:ext cx="2479729" cy="63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Fatal overdoses</a:t>
            </a:r>
          </a:p>
        </p:txBody>
      </p:sp>
      <p:sp>
        <p:nvSpPr>
          <p:cNvPr id="8" name="Rectangle 7">
            <a:extLst>
              <a:ext uri="{FF2B5EF4-FFF2-40B4-BE49-F238E27FC236}">
                <a16:creationId xmlns:a16="http://schemas.microsoft.com/office/drawing/2014/main" id="{903906EA-5600-2F48-9FB7-F332CCD769B9}"/>
              </a:ext>
            </a:extLst>
          </p:cNvPr>
          <p:cNvSpPr/>
          <p:nvPr/>
        </p:nvSpPr>
        <p:spPr>
          <a:xfrm>
            <a:off x="5212306" y="2588217"/>
            <a:ext cx="2479729" cy="63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Non-fatal overdoses</a:t>
            </a:r>
          </a:p>
        </p:txBody>
      </p:sp>
      <p:sp>
        <p:nvSpPr>
          <p:cNvPr id="9" name="Rectangle 8">
            <a:extLst>
              <a:ext uri="{FF2B5EF4-FFF2-40B4-BE49-F238E27FC236}">
                <a16:creationId xmlns:a16="http://schemas.microsoft.com/office/drawing/2014/main" id="{D70EA083-7A31-294B-89C9-AEDE914BB4A7}"/>
              </a:ext>
            </a:extLst>
          </p:cNvPr>
          <p:cNvSpPr/>
          <p:nvPr/>
        </p:nvSpPr>
        <p:spPr>
          <a:xfrm>
            <a:off x="1220914" y="4271915"/>
            <a:ext cx="1335156" cy="63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 Data</a:t>
            </a:r>
          </a:p>
        </p:txBody>
      </p:sp>
      <p:sp>
        <p:nvSpPr>
          <p:cNvPr id="12" name="Rectangle 11">
            <a:extLst>
              <a:ext uri="{FF2B5EF4-FFF2-40B4-BE49-F238E27FC236}">
                <a16:creationId xmlns:a16="http://schemas.microsoft.com/office/drawing/2014/main" id="{092DFE0E-05DF-C44F-92E4-0FCD1C87C533}"/>
              </a:ext>
            </a:extLst>
          </p:cNvPr>
          <p:cNvSpPr/>
          <p:nvPr/>
        </p:nvSpPr>
        <p:spPr>
          <a:xfrm>
            <a:off x="2348276" y="5107456"/>
            <a:ext cx="1774273" cy="63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 and Hospitalizations</a:t>
            </a:r>
          </a:p>
        </p:txBody>
      </p:sp>
      <p:sp>
        <p:nvSpPr>
          <p:cNvPr id="13" name="Rectangle 12">
            <a:extLst>
              <a:ext uri="{FF2B5EF4-FFF2-40B4-BE49-F238E27FC236}">
                <a16:creationId xmlns:a16="http://schemas.microsoft.com/office/drawing/2014/main" id="{CE20E981-F229-7A43-9781-FFC8EAF53E56}"/>
              </a:ext>
            </a:extLst>
          </p:cNvPr>
          <p:cNvSpPr/>
          <p:nvPr/>
        </p:nvSpPr>
        <p:spPr>
          <a:xfrm>
            <a:off x="4446360" y="5076501"/>
            <a:ext cx="2072321" cy="63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Syndromic Surveillance</a:t>
            </a:r>
          </a:p>
        </p:txBody>
      </p:sp>
      <p:sp>
        <p:nvSpPr>
          <p:cNvPr id="14" name="Rectangle 13">
            <a:extLst>
              <a:ext uri="{FF2B5EF4-FFF2-40B4-BE49-F238E27FC236}">
                <a16:creationId xmlns:a16="http://schemas.microsoft.com/office/drawing/2014/main" id="{24305695-114F-3041-9994-9FC8423DB3A1}"/>
              </a:ext>
            </a:extLst>
          </p:cNvPr>
          <p:cNvSpPr/>
          <p:nvPr/>
        </p:nvSpPr>
        <p:spPr>
          <a:xfrm>
            <a:off x="6205483" y="4274725"/>
            <a:ext cx="1335156" cy="63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EMS and Police</a:t>
            </a:r>
          </a:p>
        </p:txBody>
      </p:sp>
      <p:sp>
        <p:nvSpPr>
          <p:cNvPr id="15" name="Rectangle 14">
            <a:extLst>
              <a:ext uri="{FF2B5EF4-FFF2-40B4-BE49-F238E27FC236}">
                <a16:creationId xmlns:a16="http://schemas.microsoft.com/office/drawing/2014/main" id="{3BF83795-3299-5645-9DB7-7DBB0CE9A3B8}"/>
              </a:ext>
            </a:extLst>
          </p:cNvPr>
          <p:cNvSpPr/>
          <p:nvPr/>
        </p:nvSpPr>
        <p:spPr>
          <a:xfrm>
            <a:off x="6873061" y="3537875"/>
            <a:ext cx="1335156" cy="63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911</a:t>
            </a:r>
          </a:p>
        </p:txBody>
      </p:sp>
      <p:cxnSp>
        <p:nvCxnSpPr>
          <p:cNvPr id="16" name="Straight Connector 15">
            <a:extLst>
              <a:ext uri="{FF2B5EF4-FFF2-40B4-BE49-F238E27FC236}">
                <a16:creationId xmlns:a16="http://schemas.microsoft.com/office/drawing/2014/main" id="{00D926F9-A643-8D42-B971-98C79B5E1FFE}"/>
              </a:ext>
            </a:extLst>
          </p:cNvPr>
          <p:cNvCxnSpPr>
            <a:stCxn id="6" idx="2"/>
            <a:endCxn id="12" idx="0"/>
          </p:cNvCxnSpPr>
          <p:nvPr/>
        </p:nvCxnSpPr>
        <p:spPr>
          <a:xfrm>
            <a:off x="2108050" y="3220837"/>
            <a:ext cx="1127363" cy="1886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C5D706D-4E52-D04D-822C-81ED017A4395}"/>
              </a:ext>
            </a:extLst>
          </p:cNvPr>
          <p:cNvCxnSpPr>
            <a:cxnSpLocks/>
            <a:stCxn id="6" idx="2"/>
            <a:endCxn id="9" idx="0"/>
          </p:cNvCxnSpPr>
          <p:nvPr/>
        </p:nvCxnSpPr>
        <p:spPr>
          <a:xfrm flipH="1">
            <a:off x="1888492" y="3220837"/>
            <a:ext cx="219558" cy="1051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DCDC33A-F8C4-A948-B6CB-A3ABDCF75B7A}"/>
              </a:ext>
            </a:extLst>
          </p:cNvPr>
          <p:cNvCxnSpPr>
            <a:cxnSpLocks/>
            <a:stCxn id="8" idx="2"/>
            <a:endCxn id="13" idx="0"/>
          </p:cNvCxnSpPr>
          <p:nvPr/>
        </p:nvCxnSpPr>
        <p:spPr>
          <a:xfrm flipH="1">
            <a:off x="5482521" y="3223647"/>
            <a:ext cx="969650" cy="1852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50DA8A-9DD6-0C49-9718-089E46E3A5D5}"/>
              </a:ext>
            </a:extLst>
          </p:cNvPr>
          <p:cNvCxnSpPr>
            <a:cxnSpLocks/>
            <a:stCxn id="5" idx="2"/>
            <a:endCxn id="6" idx="0"/>
          </p:cNvCxnSpPr>
          <p:nvPr/>
        </p:nvCxnSpPr>
        <p:spPr>
          <a:xfrm flipH="1">
            <a:off x="2108050" y="2076773"/>
            <a:ext cx="2285720" cy="508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19CAD80-406F-9D4B-BF92-2AB9928EBA5D}"/>
              </a:ext>
            </a:extLst>
          </p:cNvPr>
          <p:cNvCxnSpPr>
            <a:cxnSpLocks/>
            <a:stCxn id="5" idx="2"/>
            <a:endCxn id="8" idx="0"/>
          </p:cNvCxnSpPr>
          <p:nvPr/>
        </p:nvCxnSpPr>
        <p:spPr>
          <a:xfrm>
            <a:off x="4393770" y="2076773"/>
            <a:ext cx="2058401" cy="511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281269C-C9CC-A744-AFB3-111B72DE8EA4}"/>
              </a:ext>
            </a:extLst>
          </p:cNvPr>
          <p:cNvCxnSpPr>
            <a:cxnSpLocks/>
            <a:stCxn id="8" idx="2"/>
            <a:endCxn id="14" idx="0"/>
          </p:cNvCxnSpPr>
          <p:nvPr/>
        </p:nvCxnSpPr>
        <p:spPr>
          <a:xfrm>
            <a:off x="6452171" y="3223647"/>
            <a:ext cx="420890" cy="1051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C9E035-6DBC-0949-B13E-E20F30DBED06}"/>
              </a:ext>
            </a:extLst>
          </p:cNvPr>
          <p:cNvCxnSpPr>
            <a:cxnSpLocks/>
            <a:stCxn id="8" idx="2"/>
            <a:endCxn id="15" idx="0"/>
          </p:cNvCxnSpPr>
          <p:nvPr/>
        </p:nvCxnSpPr>
        <p:spPr>
          <a:xfrm>
            <a:off x="6452171" y="3223647"/>
            <a:ext cx="1088468" cy="314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E86640-872E-CA42-8D9F-E809EDA8C5DD}"/>
              </a:ext>
            </a:extLst>
          </p:cNvPr>
          <p:cNvCxnSpPr>
            <a:cxnSpLocks/>
            <a:stCxn id="8" idx="2"/>
            <a:endCxn id="12" idx="0"/>
          </p:cNvCxnSpPr>
          <p:nvPr/>
        </p:nvCxnSpPr>
        <p:spPr>
          <a:xfrm flipH="1">
            <a:off x="3235413" y="3223647"/>
            <a:ext cx="3216758" cy="1883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F434394-62D2-4E2C-8CDB-A185A3633E27}"/>
              </a:ext>
            </a:extLst>
          </p:cNvPr>
          <p:cNvCxnSpPr>
            <a:cxnSpLocks/>
            <a:stCxn id="6" idx="2"/>
          </p:cNvCxnSpPr>
          <p:nvPr/>
        </p:nvCxnSpPr>
        <p:spPr>
          <a:xfrm>
            <a:off x="2108050" y="3220837"/>
            <a:ext cx="4344121" cy="1053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39C08D7-2C02-4E3D-8AE7-76F461DDB56E}"/>
              </a:ext>
            </a:extLst>
          </p:cNvPr>
          <p:cNvCxnSpPr>
            <a:cxnSpLocks/>
            <a:stCxn id="6" idx="2"/>
            <a:endCxn id="15" idx="1"/>
          </p:cNvCxnSpPr>
          <p:nvPr/>
        </p:nvCxnSpPr>
        <p:spPr>
          <a:xfrm>
            <a:off x="2108050" y="3220837"/>
            <a:ext cx="4765011" cy="634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8AC1963-231E-4D8C-91B4-F5BD7AE9CA05}"/>
              </a:ext>
            </a:extLst>
          </p:cNvPr>
          <p:cNvCxnSpPr>
            <a:cxnSpLocks/>
          </p:cNvCxnSpPr>
          <p:nvPr/>
        </p:nvCxnSpPr>
        <p:spPr>
          <a:xfrm flipH="1">
            <a:off x="1113759" y="3211350"/>
            <a:ext cx="1053790" cy="3564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69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A315-692E-4463-BEB5-D1EFB099D336}"/>
              </a:ext>
            </a:extLst>
          </p:cNvPr>
          <p:cNvSpPr>
            <a:spLocks noGrp="1"/>
          </p:cNvSpPr>
          <p:nvPr>
            <p:ph type="title"/>
          </p:nvPr>
        </p:nvSpPr>
        <p:spPr>
          <a:xfrm>
            <a:off x="243658" y="255082"/>
            <a:ext cx="7133887" cy="871355"/>
          </a:xfrm>
        </p:spPr>
        <p:txBody>
          <a:bodyPr/>
          <a:lstStyle/>
          <a:p>
            <a:r>
              <a:rPr lang="en-US" dirty="0"/>
              <a:t>Ex: Combining Data Sources</a:t>
            </a:r>
          </a:p>
        </p:txBody>
      </p:sp>
      <p:sp>
        <p:nvSpPr>
          <p:cNvPr id="5" name="TextBox 4">
            <a:extLst>
              <a:ext uri="{FF2B5EF4-FFF2-40B4-BE49-F238E27FC236}">
                <a16:creationId xmlns:a16="http://schemas.microsoft.com/office/drawing/2014/main" id="{E4B65EB4-B2CA-42B2-A8B6-8A9FDD57C23F}"/>
              </a:ext>
            </a:extLst>
          </p:cNvPr>
          <p:cNvSpPr txBox="1"/>
          <p:nvPr/>
        </p:nvSpPr>
        <p:spPr>
          <a:xfrm>
            <a:off x="242887" y="6388039"/>
            <a:ext cx="1804121" cy="369332"/>
          </a:xfrm>
          <a:prstGeom prst="rect">
            <a:avLst/>
          </a:prstGeom>
          <a:noFill/>
        </p:spPr>
        <p:txBody>
          <a:bodyPr wrap="square" rtlCol="0">
            <a:spAutoFit/>
          </a:bodyPr>
          <a:lstStyle/>
          <a:p>
            <a:r>
              <a:rPr lang="en-US" dirty="0"/>
              <a:t>Source: NSDUH</a:t>
            </a:r>
          </a:p>
        </p:txBody>
      </p:sp>
      <p:sp>
        <p:nvSpPr>
          <p:cNvPr id="7" name="Content Placeholder 6">
            <a:extLst>
              <a:ext uri="{FF2B5EF4-FFF2-40B4-BE49-F238E27FC236}">
                <a16:creationId xmlns:a16="http://schemas.microsoft.com/office/drawing/2014/main" id="{B3ACE30E-23F8-4F7B-BC83-AF1B92A14B20}"/>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F4BD7390-A6AC-49D9-8084-C562A2C20E5A}"/>
              </a:ext>
            </a:extLst>
          </p:cNvPr>
          <p:cNvPicPr>
            <a:picLocks noChangeAspect="1"/>
          </p:cNvPicPr>
          <p:nvPr/>
        </p:nvPicPr>
        <p:blipFill>
          <a:blip r:embed="rId3"/>
          <a:stretch>
            <a:fillRect/>
          </a:stretch>
        </p:blipFill>
        <p:spPr>
          <a:xfrm>
            <a:off x="-6597" y="1208526"/>
            <a:ext cx="9144000" cy="5729420"/>
          </a:xfrm>
          <a:prstGeom prst="rect">
            <a:avLst/>
          </a:prstGeom>
        </p:spPr>
      </p:pic>
    </p:spTree>
    <p:extLst>
      <p:ext uri="{BB962C8B-B14F-4D97-AF65-F5344CB8AC3E}">
        <p14:creationId xmlns:p14="http://schemas.microsoft.com/office/powerpoint/2010/main" val="4098301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BBB53B-86AA-410D-A131-040CF86366E6}"/>
              </a:ext>
            </a:extLst>
          </p:cNvPr>
          <p:cNvSpPr>
            <a:spLocks noGrp="1"/>
          </p:cNvSpPr>
          <p:nvPr>
            <p:ph type="body" sz="quarter" idx="10"/>
          </p:nvPr>
        </p:nvSpPr>
        <p:spPr/>
        <p:txBody>
          <a:bodyPr/>
          <a:lstStyle/>
          <a:p>
            <a:r>
              <a:rPr lang="en-US" dirty="0"/>
              <a:t>Resources</a:t>
            </a:r>
          </a:p>
        </p:txBody>
      </p:sp>
    </p:spTree>
    <p:extLst>
      <p:ext uri="{BB962C8B-B14F-4D97-AF65-F5344CB8AC3E}">
        <p14:creationId xmlns:p14="http://schemas.microsoft.com/office/powerpoint/2010/main" val="2960631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2CCB99-E780-45CD-B687-0D181FCAC7AB}"/>
              </a:ext>
            </a:extLst>
          </p:cNvPr>
          <p:cNvPicPr>
            <a:picLocks noChangeAspect="1"/>
          </p:cNvPicPr>
          <p:nvPr/>
        </p:nvPicPr>
        <p:blipFill>
          <a:blip r:embed="rId3"/>
          <a:stretch>
            <a:fillRect/>
          </a:stretch>
        </p:blipFill>
        <p:spPr>
          <a:xfrm>
            <a:off x="136640" y="1548245"/>
            <a:ext cx="8870719" cy="4068041"/>
          </a:xfrm>
          <a:prstGeom prst="rect">
            <a:avLst/>
          </a:prstGeom>
          <a:ln>
            <a:solidFill>
              <a:schemeClr val="tx1"/>
            </a:solidFill>
          </a:ln>
        </p:spPr>
      </p:pic>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p:txBody>
          <a:bodyPr/>
          <a:lstStyle/>
          <a:p>
            <a:r>
              <a:rPr lang="en-US" dirty="0"/>
              <a:t>Data Source Inventory</a:t>
            </a:r>
          </a:p>
        </p:txBody>
      </p:sp>
    </p:spTree>
    <p:extLst>
      <p:ext uri="{BB962C8B-B14F-4D97-AF65-F5344CB8AC3E}">
        <p14:creationId xmlns:p14="http://schemas.microsoft.com/office/powerpoint/2010/main" val="459476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p:txBody>
          <a:bodyPr/>
          <a:lstStyle/>
          <a:p>
            <a:r>
              <a:rPr lang="en-US" dirty="0"/>
              <a:t>Data Inventory Worksheet</a:t>
            </a:r>
          </a:p>
        </p:txBody>
      </p:sp>
      <p:pic>
        <p:nvPicPr>
          <p:cNvPr id="5" name="Picture 4">
            <a:extLst>
              <a:ext uri="{FF2B5EF4-FFF2-40B4-BE49-F238E27FC236}">
                <a16:creationId xmlns:a16="http://schemas.microsoft.com/office/drawing/2014/main" id="{99A5F99B-F28A-452C-8EB3-E869C7C037BA}"/>
              </a:ext>
            </a:extLst>
          </p:cNvPr>
          <p:cNvPicPr>
            <a:picLocks noChangeAspect="1"/>
          </p:cNvPicPr>
          <p:nvPr/>
        </p:nvPicPr>
        <p:blipFill>
          <a:blip r:embed="rId3"/>
          <a:stretch>
            <a:fillRect/>
          </a:stretch>
        </p:blipFill>
        <p:spPr>
          <a:xfrm>
            <a:off x="807892" y="1371599"/>
            <a:ext cx="7528215" cy="4798731"/>
          </a:xfrm>
          <a:prstGeom prst="rect">
            <a:avLst/>
          </a:prstGeom>
          <a:ln>
            <a:solidFill>
              <a:schemeClr val="tx1"/>
            </a:solidFill>
          </a:ln>
        </p:spPr>
      </p:pic>
    </p:spTree>
    <p:extLst>
      <p:ext uri="{BB962C8B-B14F-4D97-AF65-F5344CB8AC3E}">
        <p14:creationId xmlns:p14="http://schemas.microsoft.com/office/powerpoint/2010/main" val="3895932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E6827E1-7600-4F36-B94D-904CE4CBEDA6}"/>
              </a:ext>
            </a:extLst>
          </p:cNvPr>
          <p:cNvSpPr>
            <a:spLocks noGrp="1"/>
          </p:cNvSpPr>
          <p:nvPr>
            <p:ph type="ctrTitle"/>
          </p:nvPr>
        </p:nvSpPr>
        <p:spPr>
          <a:xfrm>
            <a:off x="598714" y="508000"/>
            <a:ext cx="7946571" cy="3338286"/>
          </a:xfrm>
        </p:spPr>
        <p:txBody>
          <a:bodyPr>
            <a:normAutofit fontScale="90000"/>
          </a:bodyPr>
          <a:lstStyle/>
          <a:p>
            <a:pPr algn="ctr"/>
            <a:r>
              <a:rPr lang="en-US" sz="3100" dirty="0"/>
              <a:t>Congratulations!</a:t>
            </a:r>
            <a:br>
              <a:rPr lang="en-US" sz="3100" dirty="0"/>
            </a:br>
            <a:br>
              <a:rPr lang="en-US" sz="3100" dirty="0"/>
            </a:br>
            <a:r>
              <a:rPr lang="en-US" sz="3100" dirty="0"/>
              <a:t>You’ve completed this module. When you’re ready, please proceed with the data access and analysis module.</a:t>
            </a:r>
            <a:br>
              <a:rPr lang="en-US" dirty="0"/>
            </a:br>
            <a:r>
              <a:rPr lang="en-US" dirty="0"/>
              <a:t> </a:t>
            </a:r>
            <a:br>
              <a:rPr lang="en-US" dirty="0"/>
            </a:br>
            <a:r>
              <a:rPr lang="en-US" dirty="0"/>
              <a:t>Thank you!</a:t>
            </a:r>
          </a:p>
        </p:txBody>
      </p:sp>
    </p:spTree>
    <p:extLst>
      <p:ext uri="{BB962C8B-B14F-4D97-AF65-F5344CB8AC3E}">
        <p14:creationId xmlns:p14="http://schemas.microsoft.com/office/powerpoint/2010/main" val="2277592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D3E7C4-7DE1-F242-825D-430EABA08551}"/>
              </a:ext>
            </a:extLst>
          </p:cNvPr>
          <p:cNvGrpSpPr/>
          <p:nvPr/>
        </p:nvGrpSpPr>
        <p:grpSpPr>
          <a:xfrm>
            <a:off x="4685018" y="5006986"/>
            <a:ext cx="4173449" cy="1546577"/>
            <a:chOff x="4685018" y="4186104"/>
            <a:chExt cx="4173449" cy="1546577"/>
          </a:xfrm>
        </p:grpSpPr>
        <p:sp>
          <p:nvSpPr>
            <p:cNvPr id="3" name="TextBox 2"/>
            <p:cNvSpPr txBox="1"/>
            <p:nvPr/>
          </p:nvSpPr>
          <p:spPr>
            <a:xfrm>
              <a:off x="4685018" y="4186104"/>
              <a:ext cx="4173449" cy="1546577"/>
            </a:xfrm>
            <a:prstGeom prst="rect">
              <a:avLst/>
            </a:prstGeom>
            <a:noFill/>
          </p:spPr>
          <p:txBody>
            <a:bodyPr wrap="square" rtlCol="0">
              <a:spAutoFit/>
            </a:bodyPr>
            <a:lstStyle/>
            <a:p>
              <a:pPr algn="r"/>
              <a:r>
                <a:rPr lang="en-US" sz="1650" dirty="0">
                  <a:solidFill>
                    <a:srgbClr val="152754"/>
                  </a:solidFill>
                  <a:latin typeface="Arial" panose="020B0604020202020204" pitchFamily="34" charset="0"/>
                  <a:cs typeface="Arial" panose="020B0604020202020204" pitchFamily="34" charset="0"/>
                </a:rPr>
                <a:t>CSTE National Office</a:t>
              </a:r>
            </a:p>
            <a:p>
              <a:pPr algn="r"/>
              <a:r>
                <a:rPr lang="en-US" sz="1400" dirty="0">
                  <a:solidFill>
                    <a:schemeClr val="tx1">
                      <a:lumMod val="65000"/>
                      <a:lumOff val="35000"/>
                    </a:schemeClr>
                  </a:solidFill>
                  <a:latin typeface="Arial" panose="020B0604020202020204" pitchFamily="34" charset="0"/>
                  <a:cs typeface="Arial" panose="020B0604020202020204" pitchFamily="34" charset="0"/>
                </a:rPr>
                <a:t>2635 Century Parkway NE, Suite 700</a:t>
              </a:r>
            </a:p>
            <a:p>
              <a:pPr algn="r"/>
              <a:r>
                <a:rPr lang="en-US" sz="1400" dirty="0">
                  <a:solidFill>
                    <a:schemeClr val="tx1">
                      <a:lumMod val="65000"/>
                      <a:lumOff val="35000"/>
                    </a:schemeClr>
                  </a:solidFill>
                  <a:latin typeface="Arial" panose="020B0604020202020204" pitchFamily="34" charset="0"/>
                  <a:cs typeface="Arial" panose="020B0604020202020204" pitchFamily="34" charset="0"/>
                </a:rPr>
                <a:t>Atlanta, Georgia 30345</a:t>
              </a:r>
            </a:p>
            <a:p>
              <a:pPr algn="r"/>
              <a:endParaRPr lang="en-US" sz="975" dirty="0">
                <a:solidFill>
                  <a:schemeClr val="tx1">
                    <a:lumMod val="65000"/>
                    <a:lumOff val="35000"/>
                  </a:schemeClr>
                </a:solidFill>
                <a:latin typeface="Avenir" panose="02000503040000020003" pitchFamily="2" charset="0"/>
                <a:cs typeface="Arial-Lgt-FC"/>
              </a:endParaRPr>
            </a:p>
            <a:p>
              <a:pPr algn="r"/>
              <a:r>
                <a:rPr lang="en-US" sz="1275" dirty="0">
                  <a:solidFill>
                    <a:schemeClr val="tx1">
                      <a:lumMod val="65000"/>
                      <a:lumOff val="35000"/>
                    </a:schemeClr>
                  </a:solidFill>
                  <a:latin typeface="Arial" panose="020B0604020202020204" pitchFamily="34" charset="0"/>
                  <a:cs typeface="Arial" panose="020B0604020202020204" pitchFamily="34" charset="0"/>
                </a:rPr>
                <a:t>770.458.3811</a:t>
              </a:r>
            </a:p>
            <a:p>
              <a:pPr algn="r"/>
              <a:r>
                <a:rPr lang="en-US" sz="1275" b="1" dirty="0">
                  <a:solidFill>
                    <a:schemeClr val="tx1">
                      <a:lumMod val="65000"/>
                      <a:lumOff val="35000"/>
                    </a:schemeClr>
                  </a:solidFill>
                  <a:latin typeface="Arial" panose="020B0604020202020204" pitchFamily="34" charset="0"/>
                  <a:cs typeface="Arial" panose="020B0604020202020204" pitchFamily="34" charset="0"/>
                </a:rPr>
                <a:t> </a:t>
              </a:r>
              <a:r>
                <a:rPr lang="en-US" sz="1275" dirty="0">
                  <a:solidFill>
                    <a:schemeClr val="tx1">
                      <a:lumMod val="65000"/>
                      <a:lumOff val="35000"/>
                    </a:schemeClr>
                  </a:solidFill>
                  <a:latin typeface="Arial" panose="020B0604020202020204" pitchFamily="34" charset="0"/>
                  <a:cs typeface="Arial" panose="020B0604020202020204" pitchFamily="34" charset="0"/>
                </a:rPr>
                <a:t>770.458.8516</a:t>
              </a:r>
            </a:p>
            <a:p>
              <a:pPr algn="r"/>
              <a:r>
                <a:rPr lang="en-US" sz="1275" dirty="0">
                  <a:solidFill>
                    <a:schemeClr val="tx1">
                      <a:lumMod val="65000"/>
                      <a:lumOff val="35000"/>
                    </a:schemeClr>
                  </a:solidFill>
                  <a:latin typeface="Arial" panose="020B0604020202020204" pitchFamily="34" charset="0"/>
                  <a:cs typeface="Arial" panose="020B0604020202020204" pitchFamily="34" charset="0"/>
                </a:rPr>
                <a:t>dboyd@cste.org</a:t>
              </a:r>
            </a:p>
          </p:txBody>
        </p:sp>
        <p:pic>
          <p:nvPicPr>
            <p:cNvPr id="9" name="Picture 8" descr="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983" y="5258450"/>
              <a:ext cx="159587" cy="184139"/>
            </a:xfrm>
            <a:prstGeom prst="rect">
              <a:avLst/>
            </a:prstGeom>
          </p:spPr>
        </p:pic>
        <p:pic>
          <p:nvPicPr>
            <p:cNvPr id="10" name="Picture 9" descr="T.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983" y="5068781"/>
              <a:ext cx="159587" cy="184139"/>
            </a:xfrm>
            <a:prstGeom prst="rect">
              <a:avLst/>
            </a:prstGeom>
          </p:spPr>
        </p:pic>
      </p:grpSp>
    </p:spTree>
    <p:extLst>
      <p:ext uri="{BB962C8B-B14F-4D97-AF65-F5344CB8AC3E}">
        <p14:creationId xmlns:p14="http://schemas.microsoft.com/office/powerpoint/2010/main" val="281379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243658" y="255082"/>
            <a:ext cx="6208513" cy="871355"/>
          </a:xfrm>
        </p:spPr>
        <p:txBody>
          <a:bodyPr/>
          <a:lstStyle/>
          <a:p>
            <a:r>
              <a:rPr lang="en-US" dirty="0"/>
              <a:t>Session Goal</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564500" y="1660179"/>
            <a:ext cx="4488763" cy="2213989"/>
          </a:xfrm>
        </p:spPr>
        <p:txBody>
          <a:bodyPr>
            <a:normAutofit/>
          </a:bodyPr>
          <a:lstStyle/>
          <a:p>
            <a:pPr marL="0" indent="0">
              <a:buNone/>
            </a:pPr>
            <a:r>
              <a:rPr lang="en-US" dirty="0"/>
              <a:t>To identify data sources and indicators that can provide meaningful opioid information in a format </a:t>
            </a:r>
            <a:r>
              <a:rPr lang="en-US" b="1" u="sng" dirty="0"/>
              <a:t>and</a:t>
            </a:r>
            <a:r>
              <a:rPr lang="en-US" dirty="0"/>
              <a:t> at a frequency that is actionable for you and your stakeholders</a:t>
            </a:r>
          </a:p>
          <a:p>
            <a:pPr marL="0" indent="0">
              <a:buNone/>
            </a:pPr>
            <a:endParaRPr lang="en-US" dirty="0"/>
          </a:p>
        </p:txBody>
      </p:sp>
      <p:pic>
        <p:nvPicPr>
          <p:cNvPr id="6" name="Picture 2" descr="Image result for data stakeholders">
            <a:extLst>
              <a:ext uri="{FF2B5EF4-FFF2-40B4-BE49-F238E27FC236}">
                <a16:creationId xmlns:a16="http://schemas.microsoft.com/office/drawing/2014/main" id="{72EABCE2-31C0-4442-9E64-50F30713E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38" r="26676" b="-1"/>
          <a:stretch/>
        </p:blipFill>
        <p:spPr bwMode="auto">
          <a:xfrm>
            <a:off x="5565647" y="1226497"/>
            <a:ext cx="3433974" cy="497377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87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243658" y="255082"/>
            <a:ext cx="6208513" cy="871355"/>
          </a:xfrm>
        </p:spPr>
        <p:txBody>
          <a:bodyPr/>
          <a:lstStyle/>
          <a:p>
            <a:r>
              <a:rPr lang="en-US" dirty="0"/>
              <a:t>Learning Objectives</a:t>
            </a:r>
          </a:p>
        </p:txBody>
      </p:sp>
      <p:sp>
        <p:nvSpPr>
          <p:cNvPr id="5" name="Rectangle 4">
            <a:extLst>
              <a:ext uri="{FF2B5EF4-FFF2-40B4-BE49-F238E27FC236}">
                <a16:creationId xmlns:a16="http://schemas.microsoft.com/office/drawing/2014/main" id="{B4820D75-4F7B-4A90-95C5-6B5FF1DFE3F1}"/>
              </a:ext>
            </a:extLst>
          </p:cNvPr>
          <p:cNvSpPr/>
          <p:nvPr/>
        </p:nvSpPr>
        <p:spPr>
          <a:xfrm>
            <a:off x="331890" y="1394599"/>
            <a:ext cx="7953857" cy="853952"/>
          </a:xfrm>
          <a:prstGeom prst="rect">
            <a:avLst/>
          </a:prstGeom>
        </p:spPr>
        <p:txBody>
          <a:bodyPr wrap="square">
            <a:spAutoFit/>
          </a:bodyPr>
          <a:lstStyle/>
          <a:p>
            <a:pPr marL="342900" marR="0" lvl="0" indent="-342900">
              <a:lnSpc>
                <a:spcPct val="107000"/>
              </a:lnSpc>
              <a:spcBef>
                <a:spcPts val="0"/>
              </a:spcBef>
              <a:spcAft>
                <a:spcPts val="0"/>
              </a:spcAft>
              <a:buClr>
                <a:srgbClr val="1A4D7F"/>
              </a:buClr>
              <a:buFont typeface="Wingdings" panose="05000000000000000000" pitchFamily="2" charset="2"/>
              <a:buChar char="§"/>
            </a:pPr>
            <a:r>
              <a:rPr lang="en-US" sz="2400" dirty="0">
                <a:latin typeface="Arial" panose="020B0604020202020204" pitchFamily="34" charset="0"/>
                <a:ea typeface="Calibri" panose="020F0502020204030204" pitchFamily="34" charset="0"/>
                <a:cs typeface="Arial" panose="020B0604020202020204" pitchFamily="34" charset="0"/>
              </a:rPr>
              <a:t>Identify and compare common opioid data sources and indicators including their strengths and limitations</a:t>
            </a:r>
          </a:p>
        </p:txBody>
      </p:sp>
      <p:pic>
        <p:nvPicPr>
          <p:cNvPr id="3074" name="Picture 2" descr="Image result for data sources">
            <a:extLst>
              <a:ext uri="{FF2B5EF4-FFF2-40B4-BE49-F238E27FC236}">
                <a16:creationId xmlns:a16="http://schemas.microsoft.com/office/drawing/2014/main" id="{6AA76E07-5473-4A50-990C-720187502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782" y="2911886"/>
            <a:ext cx="4709560" cy="286392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94360BE-4C82-476B-B148-2485BA94CD56}"/>
              </a:ext>
            </a:extLst>
          </p:cNvPr>
          <p:cNvSpPr/>
          <p:nvPr/>
        </p:nvSpPr>
        <p:spPr>
          <a:xfrm>
            <a:off x="317398" y="2177401"/>
            <a:ext cx="3912270" cy="2829814"/>
          </a:xfrm>
          <a:prstGeom prst="rect">
            <a:avLst/>
          </a:prstGeom>
        </p:spPr>
        <p:txBody>
          <a:bodyPr wrap="square">
            <a:spAutoFit/>
          </a:bodyPr>
          <a:lstStyle/>
          <a:p>
            <a:pPr marL="342900" marR="0" lvl="0" indent="-342900">
              <a:lnSpc>
                <a:spcPct val="107000"/>
              </a:lnSpc>
              <a:spcBef>
                <a:spcPts val="0"/>
              </a:spcBef>
              <a:spcAft>
                <a:spcPts val="0"/>
              </a:spcAft>
              <a:buClr>
                <a:srgbClr val="1A4D7F"/>
              </a:buClr>
              <a:buFont typeface="Wingdings" panose="05000000000000000000" pitchFamily="2" charset="2"/>
              <a:buChar char="§"/>
            </a:pPr>
            <a:r>
              <a:rPr lang="en-US" sz="2400" dirty="0">
                <a:latin typeface="Arial" panose="020B0604020202020204" pitchFamily="34" charset="0"/>
                <a:ea typeface="Calibri" panose="020F0502020204030204" pitchFamily="34" charset="0"/>
                <a:cs typeface="Arial" panose="020B0604020202020204" pitchFamily="34" charset="0"/>
              </a:rPr>
              <a:t>Explain the opioid surveillance challenges of ICD codes</a:t>
            </a:r>
          </a:p>
          <a:p>
            <a:pPr marL="342900" marR="0" lvl="0" indent="-342900">
              <a:lnSpc>
                <a:spcPct val="107000"/>
              </a:lnSpc>
              <a:spcBef>
                <a:spcPts val="0"/>
              </a:spcBef>
              <a:spcAft>
                <a:spcPts val="800"/>
              </a:spcAft>
              <a:buClr>
                <a:srgbClr val="1A4D7F"/>
              </a:buClr>
              <a:buFont typeface="Wingdings" panose="05000000000000000000" pitchFamily="2" charset="2"/>
              <a:buChar char="§"/>
            </a:pPr>
            <a:r>
              <a:rPr lang="en-US" sz="2400" dirty="0">
                <a:latin typeface="Arial" panose="020B0604020202020204" pitchFamily="34" charset="0"/>
                <a:ea typeface="Calibri" panose="020F0502020204030204" pitchFamily="34" charset="0"/>
                <a:cs typeface="Arial" panose="020B0604020202020204" pitchFamily="34" charset="0"/>
              </a:rPr>
              <a:t>Describe next steps for accessing data from new or prioritized data sources</a:t>
            </a:r>
          </a:p>
        </p:txBody>
      </p:sp>
    </p:spTree>
    <p:extLst>
      <p:ext uri="{BB962C8B-B14F-4D97-AF65-F5344CB8AC3E}">
        <p14:creationId xmlns:p14="http://schemas.microsoft.com/office/powerpoint/2010/main" val="163607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32BC-1477-294B-B11D-2E0CD26FFA2C}"/>
              </a:ext>
            </a:extLst>
          </p:cNvPr>
          <p:cNvSpPr>
            <a:spLocks noGrp="1"/>
          </p:cNvSpPr>
          <p:nvPr>
            <p:ph type="title"/>
          </p:nvPr>
        </p:nvSpPr>
        <p:spPr>
          <a:xfrm>
            <a:off x="243658" y="255082"/>
            <a:ext cx="6208513" cy="871355"/>
          </a:xfrm>
        </p:spPr>
        <p:txBody>
          <a:bodyPr/>
          <a:lstStyle/>
          <a:p>
            <a:r>
              <a:rPr lang="en-US"/>
              <a:t>Key Considerations</a:t>
            </a:r>
            <a:endParaRPr lang="en-US" dirty="0"/>
          </a:p>
        </p:txBody>
      </p:sp>
      <p:sp>
        <p:nvSpPr>
          <p:cNvPr id="3" name="Content Placeholder 2">
            <a:extLst>
              <a:ext uri="{FF2B5EF4-FFF2-40B4-BE49-F238E27FC236}">
                <a16:creationId xmlns:a16="http://schemas.microsoft.com/office/drawing/2014/main" id="{D3D343AE-0CF7-DA45-BD77-FBBDBAF9BBD9}"/>
              </a:ext>
            </a:extLst>
          </p:cNvPr>
          <p:cNvSpPr>
            <a:spLocks noGrp="1"/>
          </p:cNvSpPr>
          <p:nvPr>
            <p:ph idx="1"/>
          </p:nvPr>
        </p:nvSpPr>
        <p:spPr>
          <a:xfrm>
            <a:off x="361643" y="1930975"/>
            <a:ext cx="5459051" cy="3813609"/>
          </a:xfrm>
        </p:spPr>
        <p:txBody>
          <a:bodyPr>
            <a:normAutofit/>
          </a:bodyPr>
          <a:lstStyle/>
          <a:p>
            <a:pPr marL="346075" indent="-346075">
              <a:buClr>
                <a:srgbClr val="15345A"/>
              </a:buClr>
              <a:buFont typeface="Wingdings" panose="05000000000000000000" pitchFamily="2" charset="2"/>
              <a:buChar char="§"/>
            </a:pPr>
            <a:r>
              <a:rPr lang="en-US" dirty="0"/>
              <a:t>No gold standard for opioid surveillance </a:t>
            </a:r>
          </a:p>
          <a:p>
            <a:pPr marL="346075" indent="-346075">
              <a:buClr>
                <a:srgbClr val="15345A"/>
              </a:buClr>
              <a:buFont typeface="Wingdings" panose="05000000000000000000" pitchFamily="2" charset="2"/>
              <a:buChar char="§"/>
            </a:pPr>
            <a:r>
              <a:rPr lang="en-US" dirty="0"/>
              <a:t>Opioid surveillance should be:</a:t>
            </a:r>
          </a:p>
          <a:p>
            <a:pPr marL="803275" lvl="1" indent="-346075">
              <a:spcBef>
                <a:spcPts val="1200"/>
              </a:spcBef>
              <a:spcAft>
                <a:spcPts val="600"/>
              </a:spcAft>
              <a:buClr>
                <a:srgbClr val="15345A"/>
              </a:buClr>
              <a:buFont typeface="Wingdings" panose="05000000000000000000" pitchFamily="2" charset="2"/>
              <a:buChar char="§"/>
            </a:pPr>
            <a:r>
              <a:rPr lang="en-US" dirty="0"/>
              <a:t>Driven by the needs and interests of local stakeholders</a:t>
            </a:r>
          </a:p>
          <a:p>
            <a:pPr marL="803275" lvl="1" indent="-346075">
              <a:spcBef>
                <a:spcPts val="600"/>
              </a:spcBef>
              <a:spcAft>
                <a:spcPts val="600"/>
              </a:spcAft>
              <a:buClr>
                <a:srgbClr val="15345A"/>
              </a:buClr>
              <a:buFont typeface="Wingdings" panose="05000000000000000000" pitchFamily="2" charset="2"/>
              <a:buChar char="§"/>
            </a:pPr>
            <a:r>
              <a:rPr lang="en-US" dirty="0"/>
              <a:t>Customized to local context (e.g. data sources and indicators)</a:t>
            </a:r>
          </a:p>
        </p:txBody>
      </p:sp>
      <p:pic>
        <p:nvPicPr>
          <p:cNvPr id="6" name="Picture 2" descr="Related image">
            <a:extLst>
              <a:ext uri="{FF2B5EF4-FFF2-40B4-BE49-F238E27FC236}">
                <a16:creationId xmlns:a16="http://schemas.microsoft.com/office/drawing/2014/main" id="{54361808-ADF9-4E8C-ADF1-A3D4045411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24" r="18016" b="1"/>
          <a:stretch/>
        </p:blipFill>
        <p:spPr bwMode="auto">
          <a:xfrm>
            <a:off x="5938684" y="1799305"/>
            <a:ext cx="3010821" cy="436088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D31E346-EF48-4529-BBCD-73BA1B5E12D1}"/>
              </a:ext>
            </a:extLst>
          </p:cNvPr>
          <p:cNvSpPr txBox="1">
            <a:spLocks/>
          </p:cNvSpPr>
          <p:nvPr/>
        </p:nvSpPr>
        <p:spPr>
          <a:xfrm>
            <a:off x="361643" y="1438299"/>
            <a:ext cx="7287854" cy="603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buClr>
                <a:srgbClr val="15345A"/>
              </a:buClr>
              <a:buFont typeface="Wingdings" panose="05000000000000000000" pitchFamily="2" charset="2"/>
              <a:buChar char="§"/>
            </a:pPr>
            <a:r>
              <a:rPr lang="en-US" dirty="0"/>
              <a:t>Many sources of data about opioids</a:t>
            </a:r>
          </a:p>
        </p:txBody>
      </p:sp>
    </p:spTree>
    <p:extLst>
      <p:ext uri="{BB962C8B-B14F-4D97-AF65-F5344CB8AC3E}">
        <p14:creationId xmlns:p14="http://schemas.microsoft.com/office/powerpoint/2010/main" val="259871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32BC-1477-294B-B11D-2E0CD26FFA2C}"/>
              </a:ext>
            </a:extLst>
          </p:cNvPr>
          <p:cNvSpPr>
            <a:spLocks noGrp="1"/>
          </p:cNvSpPr>
          <p:nvPr>
            <p:ph type="title"/>
          </p:nvPr>
        </p:nvSpPr>
        <p:spPr>
          <a:xfrm>
            <a:off x="108191" y="242874"/>
            <a:ext cx="6597409" cy="871355"/>
          </a:xfrm>
        </p:spPr>
        <p:txBody>
          <a:bodyPr/>
          <a:lstStyle/>
          <a:p>
            <a:r>
              <a:rPr lang="en-US" dirty="0"/>
              <a:t>Opioid Surveillance Questions </a:t>
            </a:r>
          </a:p>
        </p:txBody>
      </p:sp>
      <p:sp>
        <p:nvSpPr>
          <p:cNvPr id="3" name="TextBox 2">
            <a:extLst>
              <a:ext uri="{FF2B5EF4-FFF2-40B4-BE49-F238E27FC236}">
                <a16:creationId xmlns:a16="http://schemas.microsoft.com/office/drawing/2014/main" id="{9FBAD6AF-6504-CC42-A80D-7EBAFD51283D}"/>
              </a:ext>
            </a:extLst>
          </p:cNvPr>
          <p:cNvSpPr txBox="1"/>
          <p:nvPr/>
        </p:nvSpPr>
        <p:spPr>
          <a:xfrm>
            <a:off x="1170432" y="3465576"/>
            <a:ext cx="1892808" cy="369332"/>
          </a:xfrm>
          <a:prstGeom prst="rect">
            <a:avLst/>
          </a:prstGeom>
          <a:noFill/>
        </p:spPr>
        <p:txBody>
          <a:bodyPr wrap="square" rtlCol="0">
            <a:spAutoFit/>
          </a:bodyPr>
          <a:lstStyle/>
          <a:p>
            <a:r>
              <a:rPr lang="en-US" dirty="0"/>
              <a:t> </a:t>
            </a:r>
          </a:p>
        </p:txBody>
      </p:sp>
      <p:sp>
        <p:nvSpPr>
          <p:cNvPr id="5" name="Rounded Rectangle 4">
            <a:extLst>
              <a:ext uri="{FF2B5EF4-FFF2-40B4-BE49-F238E27FC236}">
                <a16:creationId xmlns:a16="http://schemas.microsoft.com/office/drawing/2014/main" id="{513D5A3E-2C1A-4B49-980F-73BCBB373884}"/>
              </a:ext>
            </a:extLst>
          </p:cNvPr>
          <p:cNvSpPr/>
          <p:nvPr/>
        </p:nvSpPr>
        <p:spPr>
          <a:xfrm>
            <a:off x="29167" y="1162372"/>
            <a:ext cx="9035810" cy="48472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Arial" panose="020B0604020202020204" pitchFamily="34" charset="0"/>
                <a:cs typeface="Arial" panose="020B0604020202020204" pitchFamily="34" charset="0"/>
              </a:rPr>
              <a:t>How are opioids</a:t>
            </a:r>
            <a:r>
              <a:rPr lang="en-US" sz="2400" dirty="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prescribed?</a:t>
            </a:r>
            <a:r>
              <a:rPr lang="en-US" sz="2400" dirty="0">
                <a:solidFill>
                  <a:schemeClr val="tx1"/>
                </a:solidFill>
                <a:latin typeface="Arial" panose="020B0604020202020204" pitchFamily="34" charset="0"/>
                <a:cs typeface="Arial" panose="020B0604020202020204" pitchFamily="34" charset="0"/>
              </a:rPr>
              <a:t> </a:t>
            </a:r>
          </a:p>
          <a:p>
            <a:pPr marL="800088" lvl="2" indent="-342900">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What conditions? </a:t>
            </a:r>
          </a:p>
          <a:p>
            <a:pPr marL="800088" lvl="2" indent="-342900">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What dosage or duration of prescription?</a:t>
            </a:r>
          </a:p>
          <a:p>
            <a:pPr marL="457188" lvl="2"/>
            <a:endParaRPr lang="en-US" dirty="0">
              <a:solidFill>
                <a:schemeClr val="tx1"/>
              </a:solidFill>
              <a:latin typeface="Arial" panose="020B0604020202020204" pitchFamily="34" charset="0"/>
              <a:cs typeface="Arial" panose="020B0604020202020204" pitchFamily="34" charset="0"/>
            </a:endParaRPr>
          </a:p>
          <a:p>
            <a:r>
              <a:rPr lang="en-US" sz="2400" b="1" dirty="0">
                <a:solidFill>
                  <a:schemeClr val="tx1"/>
                </a:solidFill>
                <a:latin typeface="Arial" panose="020B0604020202020204" pitchFamily="34" charset="0"/>
                <a:cs typeface="Arial" panose="020B0604020202020204" pitchFamily="34" charset="0"/>
              </a:rPr>
              <a:t>Who uses opioids?</a:t>
            </a:r>
          </a:p>
          <a:p>
            <a:pPr marL="800089" lvl="1" indent="-342900">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What populations are likely using opioids?</a:t>
            </a:r>
          </a:p>
          <a:p>
            <a:endParaRPr lang="en-US" dirty="0">
              <a:solidFill>
                <a:schemeClr val="tx1"/>
              </a:solidFill>
              <a:latin typeface="Arial" panose="020B0604020202020204" pitchFamily="34" charset="0"/>
              <a:cs typeface="Arial" panose="020B0604020202020204" pitchFamily="34" charset="0"/>
            </a:endParaRPr>
          </a:p>
          <a:p>
            <a:r>
              <a:rPr lang="en-US" sz="2400" b="1" dirty="0">
                <a:solidFill>
                  <a:schemeClr val="tx1"/>
                </a:solidFill>
                <a:latin typeface="Arial" panose="020B0604020202020204" pitchFamily="34" charset="0"/>
                <a:cs typeface="Arial" panose="020B0604020202020204" pitchFamily="34" charset="0"/>
              </a:rPr>
              <a:t>Who misuses opioids?</a:t>
            </a:r>
            <a:r>
              <a:rPr lang="en-US" sz="2400" dirty="0">
                <a:solidFill>
                  <a:schemeClr val="tx1"/>
                </a:solidFill>
                <a:latin typeface="Arial" panose="020B0604020202020204" pitchFamily="34" charset="0"/>
                <a:cs typeface="Arial" panose="020B0604020202020204" pitchFamily="34" charset="0"/>
              </a:rPr>
              <a:t> </a:t>
            </a:r>
          </a:p>
          <a:p>
            <a:pPr marL="800088" lvl="2" indent="-342900">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Who has OUD (Opioid Use Disorder)? </a:t>
            </a:r>
          </a:p>
          <a:p>
            <a:pPr marL="800088" lvl="2" indent="-342900">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How many need and are accessing treatment? </a:t>
            </a:r>
          </a:p>
          <a:p>
            <a:pPr marL="800088" lvl="2" indent="-342900">
              <a:buFont typeface="Wingdings" panose="05000000000000000000" pitchFamily="2" charset="2"/>
              <a:buChar char="q"/>
            </a:pPr>
            <a:endParaRPr lang="en-US" dirty="0">
              <a:solidFill>
                <a:schemeClr val="tx1"/>
              </a:solidFill>
              <a:latin typeface="Arial" panose="020B0604020202020204" pitchFamily="34" charset="0"/>
              <a:cs typeface="Arial" panose="020B0604020202020204" pitchFamily="34" charset="0"/>
            </a:endParaRPr>
          </a:p>
          <a:p>
            <a:pPr marL="0" lvl="1"/>
            <a:r>
              <a:rPr lang="en-US" sz="2400" b="1" dirty="0">
                <a:solidFill>
                  <a:schemeClr val="tx1"/>
                </a:solidFill>
                <a:latin typeface="Arial" panose="020B0604020202020204" pitchFamily="34" charset="0"/>
                <a:cs typeface="Arial" panose="020B0604020202020204" pitchFamily="34" charset="0"/>
              </a:rPr>
              <a:t>How many nonfatal opioid overdoses and overdose deaths occur?</a:t>
            </a:r>
          </a:p>
          <a:p>
            <a:pPr marL="800089" lvl="1" indent="-342900">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Where are overdose deaths concentrated?</a:t>
            </a:r>
          </a:p>
          <a:p>
            <a:pPr marL="800089" lvl="1" indent="-342900">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Which opioids are causing overdoses?</a:t>
            </a:r>
          </a:p>
          <a:p>
            <a:pPr marL="0" lvl="1"/>
            <a:r>
              <a:rPr lang="en-US" sz="2400" dirty="0">
                <a:solidFill>
                  <a:schemeClr val="tx1"/>
                </a:solidFill>
                <a:latin typeface="Arial" panose="020B0604020202020204" pitchFamily="34" charset="0"/>
                <a:cs typeface="Arial" panose="020B0604020202020204" pitchFamily="34" charset="0"/>
              </a:rPr>
              <a:t> </a:t>
            </a:r>
          </a:p>
          <a:p>
            <a:pPr marL="800088" lvl="2" indent="-342900">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800088" lvl="2" indent="-342900">
              <a:buFont typeface="Wingdings" panose="05000000000000000000" pitchFamily="2" charset="2"/>
              <a:buChar char="§"/>
            </a:pPr>
            <a:endParaRPr lang="en-US" sz="2400" dirty="0">
              <a:solidFill>
                <a:schemeClr val="tx1"/>
              </a:solidFill>
              <a:latin typeface="Arial" panose="020B0604020202020204" pitchFamily="34" charset="0"/>
              <a:cs typeface="Arial" panose="020B0604020202020204" pitchFamily="34" charset="0"/>
            </a:endParaRPr>
          </a:p>
          <a:p>
            <a:pPr marL="800088" lvl="2" indent="-342900">
              <a:buFont typeface="Wingdings" panose="05000000000000000000" pitchFamily="2" charset="2"/>
              <a:buChar char="§"/>
            </a:pPr>
            <a:endParaRPr lang="en-US" sz="2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79846510-7F37-3A41-877D-82BE69406CE3}"/>
              </a:ext>
            </a:extLst>
          </p:cNvPr>
          <p:cNvSpPr/>
          <p:nvPr/>
        </p:nvSpPr>
        <p:spPr>
          <a:xfrm>
            <a:off x="4059937" y="3834908"/>
            <a:ext cx="1804415" cy="2670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ctr">
              <a:buFont typeface="Arial" panose="020B0604020202020204" pitchFamily="34" charset="0"/>
              <a:buChar char="•"/>
            </a:pPr>
            <a:endParaRPr lang="en-US" sz="1600" dirty="0">
              <a:solidFill>
                <a:schemeClr val="bg1">
                  <a:lumMod val="85000"/>
                </a:schemeClr>
              </a:solidFill>
            </a:endParaRPr>
          </a:p>
        </p:txBody>
      </p:sp>
      <p:sp>
        <p:nvSpPr>
          <p:cNvPr id="9" name="Rounded Rectangle 8">
            <a:extLst>
              <a:ext uri="{FF2B5EF4-FFF2-40B4-BE49-F238E27FC236}">
                <a16:creationId xmlns:a16="http://schemas.microsoft.com/office/drawing/2014/main" id="{557ECC30-B402-0D43-B44B-CB76C571B52F}"/>
              </a:ext>
            </a:extLst>
          </p:cNvPr>
          <p:cNvSpPr/>
          <p:nvPr/>
        </p:nvSpPr>
        <p:spPr>
          <a:xfrm>
            <a:off x="5632705" y="3842897"/>
            <a:ext cx="1892808" cy="2670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2713" indent="-112713">
              <a:buFont typeface="Wingdings" panose="05000000000000000000" pitchFamily="2" charset="2"/>
              <a:buChar char="§"/>
            </a:pPr>
            <a:endParaRPr lang="en-US" sz="1600" dirty="0">
              <a:solidFill>
                <a:schemeClr val="tx1"/>
              </a:solidFill>
            </a:endParaRPr>
          </a:p>
        </p:txBody>
      </p:sp>
    </p:spTree>
    <p:extLst>
      <p:ext uri="{BB962C8B-B14F-4D97-AF65-F5344CB8AC3E}">
        <p14:creationId xmlns:p14="http://schemas.microsoft.com/office/powerpoint/2010/main" val="388531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243658" y="255082"/>
            <a:ext cx="6208513" cy="871355"/>
          </a:xfrm>
        </p:spPr>
        <p:txBody>
          <a:bodyPr/>
          <a:lstStyle/>
          <a:p>
            <a:r>
              <a:rPr lang="en-US"/>
              <a:t>What are the Data Sources?</a:t>
            </a:r>
            <a:endParaRPr lang="en-US" dirty="0"/>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106006" y="1293656"/>
            <a:ext cx="8900341" cy="4611294"/>
          </a:xfrm>
        </p:spPr>
        <p:txBody>
          <a:bodyPr>
            <a:normAutofit/>
          </a:bodyPr>
          <a:lstStyle/>
          <a:p>
            <a:pPr marL="0" indent="0">
              <a:buNone/>
            </a:pPr>
            <a:r>
              <a:rPr lang="en-US" sz="2900" b="1" dirty="0">
                <a:solidFill>
                  <a:schemeClr val="accent1"/>
                </a:solidFill>
              </a:rPr>
              <a:t>Common Data Sources</a:t>
            </a:r>
          </a:p>
          <a:p>
            <a:pPr marL="346075" indent="-346075">
              <a:buClr>
                <a:srgbClr val="15345A"/>
              </a:buClr>
              <a:buFont typeface="Wingdings" panose="05000000000000000000" pitchFamily="2" charset="2"/>
              <a:buChar char="§"/>
            </a:pPr>
            <a:r>
              <a:rPr lang="en-US" sz="2600" dirty="0"/>
              <a:t>Death certificates (a.k.a., vital statistics)*</a:t>
            </a:r>
          </a:p>
          <a:p>
            <a:pPr marL="346075" indent="-346075">
              <a:buClr>
                <a:srgbClr val="15345A"/>
              </a:buClr>
              <a:buFont typeface="Wingdings" panose="05000000000000000000" pitchFamily="2" charset="2"/>
              <a:buChar char="§"/>
            </a:pPr>
            <a:r>
              <a:rPr lang="en-US" sz="2600" dirty="0"/>
              <a:t>Coroner or medical examiner data*</a:t>
            </a:r>
          </a:p>
          <a:p>
            <a:pPr marL="346075" indent="-346075">
              <a:buClr>
                <a:srgbClr val="15345A"/>
              </a:buClr>
              <a:buFont typeface="Wingdings" panose="05000000000000000000" pitchFamily="2" charset="2"/>
              <a:buChar char="§"/>
            </a:pPr>
            <a:r>
              <a:rPr lang="en-US" sz="2600" dirty="0"/>
              <a:t>Emergency Department (ED) and hospitalization discharge datasets*</a:t>
            </a:r>
          </a:p>
          <a:p>
            <a:pPr marL="346075" indent="-346075">
              <a:buClr>
                <a:srgbClr val="15345A"/>
              </a:buClr>
              <a:buFont typeface="Wingdings" panose="05000000000000000000" pitchFamily="2" charset="2"/>
              <a:buChar char="§"/>
            </a:pPr>
            <a:r>
              <a:rPr lang="en-US" sz="2600" dirty="0"/>
              <a:t>National Survey of Drug Use and Health (NSDUH)</a:t>
            </a:r>
          </a:p>
          <a:p>
            <a:pPr marL="346075" indent="-346075">
              <a:buClr>
                <a:srgbClr val="15345A"/>
              </a:buClr>
              <a:buFont typeface="Wingdings" panose="05000000000000000000" pitchFamily="2" charset="2"/>
              <a:buChar char="§"/>
            </a:pPr>
            <a:r>
              <a:rPr lang="en-US" sz="2600" dirty="0"/>
              <a:t>Prescription Drug Monitoring Program (PDMP)</a:t>
            </a:r>
          </a:p>
          <a:p>
            <a:pPr marL="0" indent="0">
              <a:buClr>
                <a:srgbClr val="15345A"/>
              </a:buClr>
              <a:buNone/>
            </a:pPr>
            <a:endParaRPr lang="en-US" b="1" dirty="0">
              <a:solidFill>
                <a:schemeClr val="accent1"/>
              </a:solidFill>
            </a:endParaRPr>
          </a:p>
          <a:p>
            <a:pPr marL="0" indent="0">
              <a:buClr>
                <a:srgbClr val="15345A"/>
              </a:buClr>
              <a:buNone/>
            </a:pPr>
            <a:endParaRPr lang="en-US" dirty="0"/>
          </a:p>
        </p:txBody>
      </p:sp>
      <p:pic>
        <p:nvPicPr>
          <p:cNvPr id="6" name="Picture 2" descr="Image result for Vital statistics">
            <a:extLst>
              <a:ext uri="{FF2B5EF4-FFF2-40B4-BE49-F238E27FC236}">
                <a16:creationId xmlns:a16="http://schemas.microsoft.com/office/drawing/2014/main" id="{6F7E2B6E-AF3E-40CB-9002-BB41266EB8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97" r="28918" b="-2"/>
          <a:stretch/>
        </p:blipFill>
        <p:spPr bwMode="auto">
          <a:xfrm>
            <a:off x="7658100" y="1293656"/>
            <a:ext cx="1348247" cy="195280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147FEC-D5BD-49B0-976D-9DE7FE38C836}"/>
              </a:ext>
            </a:extLst>
          </p:cNvPr>
          <p:cNvSpPr txBox="1"/>
          <p:nvPr/>
        </p:nvSpPr>
        <p:spPr>
          <a:xfrm>
            <a:off x="243658" y="5904950"/>
            <a:ext cx="5192883" cy="307777"/>
          </a:xfrm>
          <a:prstGeom prst="rect">
            <a:avLst/>
          </a:prstGeom>
          <a:noFill/>
        </p:spPr>
        <p:txBody>
          <a:bodyPr wrap="square" rtlCol="0">
            <a:spAutoFit/>
          </a:bodyPr>
          <a:lstStyle/>
          <a:p>
            <a:r>
              <a:rPr lang="en-US" sz="1400" i="1" dirty="0"/>
              <a:t>*Data sources are highlighted in CDC ESOOS program</a:t>
            </a:r>
          </a:p>
        </p:txBody>
      </p:sp>
    </p:spTree>
    <p:extLst>
      <p:ext uri="{BB962C8B-B14F-4D97-AF65-F5344CB8AC3E}">
        <p14:creationId xmlns:p14="http://schemas.microsoft.com/office/powerpoint/2010/main" val="192751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C6D3E-5D42-1B43-B98C-F07593434947}"/>
              </a:ext>
            </a:extLst>
          </p:cNvPr>
          <p:cNvPicPr>
            <a:picLocks noChangeAspect="1"/>
          </p:cNvPicPr>
          <p:nvPr/>
        </p:nvPicPr>
        <p:blipFill rotWithShape="1">
          <a:blip r:embed="rId3"/>
          <a:srcRect l="24692" t="20170" r="24198" b="12597"/>
          <a:stretch/>
        </p:blipFill>
        <p:spPr>
          <a:xfrm>
            <a:off x="6452170" y="255082"/>
            <a:ext cx="2448171" cy="1884105"/>
          </a:xfrm>
          <a:prstGeom prst="rect">
            <a:avLst/>
          </a:prstGeom>
        </p:spPr>
      </p:pic>
      <p:sp>
        <p:nvSpPr>
          <p:cNvPr id="5" name="Title 4">
            <a:extLst>
              <a:ext uri="{FF2B5EF4-FFF2-40B4-BE49-F238E27FC236}">
                <a16:creationId xmlns:a16="http://schemas.microsoft.com/office/drawing/2014/main" id="{117D0DB9-9325-8D4F-B04F-EAB9A7739781}"/>
              </a:ext>
            </a:extLst>
          </p:cNvPr>
          <p:cNvSpPr>
            <a:spLocks noGrp="1"/>
          </p:cNvSpPr>
          <p:nvPr>
            <p:ph type="title"/>
          </p:nvPr>
        </p:nvSpPr>
        <p:spPr/>
        <p:txBody>
          <a:bodyPr/>
          <a:lstStyle/>
          <a:p>
            <a:r>
              <a:rPr lang="en-US" dirty="0"/>
              <a:t>National Opioid Surveillance Landscape</a:t>
            </a:r>
          </a:p>
        </p:txBody>
      </p:sp>
      <p:sp>
        <p:nvSpPr>
          <p:cNvPr id="2" name="TextBox 1">
            <a:extLst>
              <a:ext uri="{FF2B5EF4-FFF2-40B4-BE49-F238E27FC236}">
                <a16:creationId xmlns:a16="http://schemas.microsoft.com/office/drawing/2014/main" id="{7C1F7492-ADAB-4FBE-B80F-7D5667C7A116}"/>
              </a:ext>
            </a:extLst>
          </p:cNvPr>
          <p:cNvSpPr txBox="1"/>
          <p:nvPr/>
        </p:nvSpPr>
        <p:spPr>
          <a:xfrm>
            <a:off x="0" y="6581001"/>
            <a:ext cx="1579418"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Source: CDC, 2018</a:t>
            </a:r>
          </a:p>
        </p:txBody>
      </p:sp>
      <p:sp>
        <p:nvSpPr>
          <p:cNvPr id="6" name="Content Placeholder 2">
            <a:extLst>
              <a:ext uri="{FF2B5EF4-FFF2-40B4-BE49-F238E27FC236}">
                <a16:creationId xmlns:a16="http://schemas.microsoft.com/office/drawing/2014/main" id="{CC0AA923-D00C-A14A-B255-749599B639DB}"/>
              </a:ext>
            </a:extLst>
          </p:cNvPr>
          <p:cNvSpPr>
            <a:spLocks noGrp="1"/>
          </p:cNvSpPr>
          <p:nvPr>
            <p:ph idx="1"/>
          </p:nvPr>
        </p:nvSpPr>
        <p:spPr>
          <a:xfrm>
            <a:off x="412955" y="2139188"/>
            <a:ext cx="7999525" cy="3678810"/>
          </a:xfrm>
        </p:spPr>
        <p:txBody>
          <a:bodyPr/>
          <a:lstStyle/>
          <a:p>
            <a:pPr marL="457200" indent="-457200">
              <a:buAutoNum type="arabicPeriod"/>
            </a:pPr>
            <a:r>
              <a:rPr lang="en-US" dirty="0"/>
              <a:t>Opioid prescribing trends (2006-2017)</a:t>
            </a:r>
          </a:p>
          <a:p>
            <a:pPr marL="457200" indent="-457200">
              <a:buAutoNum type="arabicPeriod"/>
            </a:pPr>
            <a:r>
              <a:rPr lang="en-US" dirty="0"/>
              <a:t>Drug use, misuse, and substance use disorder and treatment from National Survey of Drug Use and Health</a:t>
            </a:r>
          </a:p>
          <a:p>
            <a:pPr marL="457200" indent="-457200">
              <a:buAutoNum type="arabicPeriod"/>
            </a:pPr>
            <a:r>
              <a:rPr lang="en-US" dirty="0"/>
              <a:t>Nonfatal drug overdose emergency department visits and hospitalizations</a:t>
            </a:r>
          </a:p>
          <a:p>
            <a:pPr marL="457200" indent="-457200">
              <a:buAutoNum type="arabicPeriod"/>
            </a:pPr>
            <a:r>
              <a:rPr lang="en-US" dirty="0"/>
              <a:t>Drug overdose mortality trends (1999-2016)</a:t>
            </a:r>
          </a:p>
        </p:txBody>
      </p:sp>
    </p:spTree>
    <p:extLst>
      <p:ext uri="{BB962C8B-B14F-4D97-AF65-F5344CB8AC3E}">
        <p14:creationId xmlns:p14="http://schemas.microsoft.com/office/powerpoint/2010/main" val="27035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p:txBody>
          <a:bodyPr/>
          <a:lstStyle/>
          <a:p>
            <a:r>
              <a:rPr lang="en-US" dirty="0"/>
              <a:t>Death Certificates</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243659" y="1547309"/>
            <a:ext cx="5760325" cy="2343411"/>
          </a:xfrm>
        </p:spPr>
        <p:txBody>
          <a:bodyPr>
            <a:normAutofit/>
          </a:bodyPr>
          <a:lstStyle/>
          <a:p>
            <a:pPr marL="346075" indent="-346075">
              <a:spcBef>
                <a:spcPts val="600"/>
              </a:spcBef>
              <a:spcAft>
                <a:spcPts val="600"/>
              </a:spcAft>
              <a:buClr>
                <a:srgbClr val="15345A"/>
              </a:buClr>
              <a:buFont typeface="Wingdings" panose="05000000000000000000" pitchFamily="2" charset="2"/>
              <a:buChar char="§"/>
            </a:pPr>
            <a:r>
              <a:rPr lang="en-US" dirty="0"/>
              <a:t>ICD-10 codes identify cause of death </a:t>
            </a:r>
          </a:p>
          <a:p>
            <a:pPr marL="803275" lvl="1" indent="-290513">
              <a:spcBef>
                <a:spcPts val="600"/>
              </a:spcBef>
              <a:spcAft>
                <a:spcPts val="600"/>
              </a:spcAft>
              <a:buClr>
                <a:srgbClr val="15345A"/>
              </a:buClr>
              <a:buFont typeface="Wingdings" panose="05000000000000000000" pitchFamily="2" charset="2"/>
              <a:buChar char="§"/>
            </a:pPr>
            <a:r>
              <a:rPr lang="en-US" dirty="0"/>
              <a:t>Indicator: Drug and opioid overdose counts and rates</a:t>
            </a:r>
          </a:p>
          <a:p>
            <a:pPr marL="803275" lvl="1" indent="-290513">
              <a:spcBef>
                <a:spcPts val="600"/>
              </a:spcBef>
              <a:spcAft>
                <a:spcPts val="600"/>
              </a:spcAft>
              <a:buClr>
                <a:srgbClr val="15345A"/>
              </a:buClr>
              <a:buFont typeface="Wingdings" panose="05000000000000000000" pitchFamily="2" charset="2"/>
              <a:buChar char="§"/>
            </a:pPr>
            <a:r>
              <a:rPr lang="en-US" dirty="0">
                <a:hlinkClick r:id="rId3"/>
              </a:rPr>
              <a:t>SAMHSA ICD-10 code list</a:t>
            </a:r>
            <a:endParaRPr lang="en-US" dirty="0"/>
          </a:p>
          <a:p>
            <a:pPr lvl="1">
              <a:spcBef>
                <a:spcPts val="600"/>
              </a:spcBef>
              <a:spcAft>
                <a:spcPts val="600"/>
              </a:spcAft>
              <a:buClr>
                <a:srgbClr val="15345A"/>
              </a:buClr>
              <a:buFont typeface="Wingdings" panose="05000000000000000000" pitchFamily="2" charset="2"/>
              <a:buChar char="§"/>
            </a:pPr>
            <a:endParaRPr lang="en-US" dirty="0"/>
          </a:p>
          <a:p>
            <a:pPr marL="0" indent="0">
              <a:buNone/>
            </a:pPr>
            <a:endParaRPr lang="en-US" b="1" dirty="0"/>
          </a:p>
          <a:p>
            <a:pPr lvl="1"/>
            <a:endParaRPr lang="en-US" dirty="0"/>
          </a:p>
        </p:txBody>
      </p:sp>
      <p:pic>
        <p:nvPicPr>
          <p:cNvPr id="6146" name="Picture 2" descr="Image result for Death certificate">
            <a:extLst>
              <a:ext uri="{FF2B5EF4-FFF2-40B4-BE49-F238E27FC236}">
                <a16:creationId xmlns:a16="http://schemas.microsoft.com/office/drawing/2014/main" id="{716D9F02-1355-4197-B8E7-09467BD82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831" y="1133664"/>
            <a:ext cx="2597511" cy="20558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BBE6B44-FAE5-4F1E-93BA-2BF1D1B5B1BF}"/>
              </a:ext>
            </a:extLst>
          </p:cNvPr>
          <p:cNvSpPr txBox="1">
            <a:spLocks/>
          </p:cNvSpPr>
          <p:nvPr/>
        </p:nvSpPr>
        <p:spPr>
          <a:xfrm>
            <a:off x="243658" y="3461450"/>
            <a:ext cx="8486684" cy="2343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buClr>
                <a:srgbClr val="15345A"/>
              </a:buClr>
              <a:buFont typeface="Wingdings" panose="05000000000000000000" pitchFamily="2" charset="2"/>
              <a:buChar char="§"/>
            </a:pPr>
            <a:r>
              <a:rPr lang="en-US" dirty="0"/>
              <a:t>Strengths: systematic data collection, trends over time, county and national comparisons, demographic sub-groups </a:t>
            </a:r>
          </a:p>
          <a:p>
            <a:pPr marL="346075" indent="-346075">
              <a:buClr>
                <a:srgbClr val="15345A"/>
              </a:buClr>
              <a:buFont typeface="Wingdings" panose="05000000000000000000" pitchFamily="2" charset="2"/>
              <a:buChar char="§"/>
            </a:pPr>
            <a:r>
              <a:rPr lang="en-US" dirty="0"/>
              <a:t>Limitations: only fatal overdoses, small numbers, under-reporting, difficult to discern intentional vs unintentional, lack of drug specificity on death certificates</a:t>
            </a:r>
          </a:p>
          <a:p>
            <a:pPr marL="0" indent="0">
              <a:buFont typeface="Arial" panose="020B0604020202020204" pitchFamily="34" charset="0"/>
              <a:buNone/>
            </a:pPr>
            <a:endParaRPr lang="en-US" dirty="0"/>
          </a:p>
          <a:p>
            <a:pPr marL="0" indent="0">
              <a:buFont typeface="Arial" panose="020B0604020202020204" pitchFamily="34" charset="0"/>
              <a:buNone/>
            </a:pPr>
            <a:endParaRPr lang="en-US" b="1" dirty="0"/>
          </a:p>
          <a:p>
            <a:pPr lvl="1"/>
            <a:endParaRPr lang="en-US" dirty="0"/>
          </a:p>
        </p:txBody>
      </p:sp>
    </p:spTree>
    <p:extLst>
      <p:ext uri="{BB962C8B-B14F-4D97-AF65-F5344CB8AC3E}">
        <p14:creationId xmlns:p14="http://schemas.microsoft.com/office/powerpoint/2010/main" val="6358878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8461</TotalTime>
  <Words>4621</Words>
  <Application>Microsoft Macintosh PowerPoint</Application>
  <PresentationFormat>On-screen Show (4:3)</PresentationFormat>
  <Paragraphs>307</Paragraphs>
  <Slides>29</Slides>
  <Notes>28</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Avenir</vt:lpstr>
      <vt:lpstr>Calibri</vt:lpstr>
      <vt:lpstr>Wingdings</vt:lpstr>
      <vt:lpstr>Office Theme</vt:lpstr>
      <vt:lpstr>PowerPoint Presentation</vt:lpstr>
      <vt:lpstr>Speaker Introduction</vt:lpstr>
      <vt:lpstr>Session Goal</vt:lpstr>
      <vt:lpstr>Learning Objectives</vt:lpstr>
      <vt:lpstr>Key Considerations</vt:lpstr>
      <vt:lpstr>Opioid Surveillance Questions </vt:lpstr>
      <vt:lpstr>What are the Data Sources?</vt:lpstr>
      <vt:lpstr>National Opioid Surveillance Landscape</vt:lpstr>
      <vt:lpstr>Death Certificates</vt:lpstr>
      <vt:lpstr>Death Certificate Coding Challenges</vt:lpstr>
      <vt:lpstr>Coroner/Medical Examiner (C/ME) Data </vt:lpstr>
      <vt:lpstr>ED and Hospitalization Discharge Data</vt:lpstr>
      <vt:lpstr>Tips for ED and Hospitalization Data</vt:lpstr>
      <vt:lpstr>National Survey of Drug Use and Health (NSDUH)</vt:lpstr>
      <vt:lpstr>Prescription Drug Monitoring Program (PDMP)</vt:lpstr>
      <vt:lpstr>Prescription Drug Monitoring Program (PDMP) Con’t</vt:lpstr>
      <vt:lpstr>Additional Data Sources</vt:lpstr>
      <vt:lpstr>PowerPoint Presentation</vt:lpstr>
      <vt:lpstr>Common Indicators</vt:lpstr>
      <vt:lpstr>Setting Indicator Goals</vt:lpstr>
      <vt:lpstr>Less Common Indicators</vt:lpstr>
      <vt:lpstr>Indicator Complexity</vt:lpstr>
      <vt:lpstr>Combining Insights across Data Sources and Indicators</vt:lpstr>
      <vt:lpstr>Ex: Combining Data Sources</vt:lpstr>
      <vt:lpstr>PowerPoint Presentation</vt:lpstr>
      <vt:lpstr>Data Source Inventory</vt:lpstr>
      <vt:lpstr>Data Inventory Worksheet</vt:lpstr>
      <vt:lpstr>Congratulations!  You’ve completed this module. When you’re ready, please proceed with the data access and analysis module.   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Engel</dc:creator>
  <cp:lastModifiedBy>emily kraus</cp:lastModifiedBy>
  <cp:revision>216</cp:revision>
  <cp:lastPrinted>2019-01-21T21:23:40Z</cp:lastPrinted>
  <dcterms:created xsi:type="dcterms:W3CDTF">2018-05-16T14:19:05Z</dcterms:created>
  <dcterms:modified xsi:type="dcterms:W3CDTF">2019-05-16T18:18:32Z</dcterms:modified>
</cp:coreProperties>
</file>